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60" r:id="rId1"/>
    <p:sldMasterId id="2147483793" r:id="rId2"/>
  </p:sldMasterIdLst>
  <p:notesMasterIdLst>
    <p:notesMasterId r:id="rId35"/>
  </p:notesMasterIdLst>
  <p:sldIdLst>
    <p:sldId id="291" r:id="rId3"/>
    <p:sldId id="271" r:id="rId4"/>
    <p:sldId id="10266" r:id="rId5"/>
    <p:sldId id="326" r:id="rId6"/>
    <p:sldId id="2147469499" r:id="rId7"/>
    <p:sldId id="2147469514" r:id="rId8"/>
    <p:sldId id="2147469515" r:id="rId9"/>
    <p:sldId id="8416" r:id="rId10"/>
    <p:sldId id="8399" r:id="rId11"/>
    <p:sldId id="8410" r:id="rId12"/>
    <p:sldId id="2147469516" r:id="rId13"/>
    <p:sldId id="2147469511" r:id="rId14"/>
    <p:sldId id="10257" r:id="rId15"/>
    <p:sldId id="296" r:id="rId16"/>
    <p:sldId id="295" r:id="rId17"/>
    <p:sldId id="2147469512" r:id="rId18"/>
    <p:sldId id="1624" r:id="rId19"/>
    <p:sldId id="1625" r:id="rId20"/>
    <p:sldId id="261" r:id="rId21"/>
    <p:sldId id="2147469510" r:id="rId22"/>
    <p:sldId id="2147469517" r:id="rId23"/>
    <p:sldId id="2147469513" r:id="rId24"/>
    <p:sldId id="513" r:id="rId25"/>
    <p:sldId id="620" r:id="rId26"/>
    <p:sldId id="297" r:id="rId27"/>
    <p:sldId id="2147469500" r:id="rId28"/>
    <p:sldId id="2147469509" r:id="rId29"/>
    <p:sldId id="2147469508" r:id="rId30"/>
    <p:sldId id="2147469507" r:id="rId31"/>
    <p:sldId id="2076138727" r:id="rId32"/>
    <p:sldId id="8379" r:id="rId33"/>
    <p:sldId id="282"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6F6F6"/>
    <a:srgbClr val="2B84D2"/>
    <a:srgbClr val="471A5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256CD44-7588-44E6-8B72-7816956233A7}" v="241" dt="2022-03-29T16:36:52.982"/>
    <p1510:client id="{ADEB3058-B878-4A0E-B2F1-2F9EAEF59C9A}" v="13" dt="2022-03-29T20:56:24.81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4504" autoAdjust="0"/>
    <p:restoredTop sz="91851"/>
  </p:normalViewPr>
  <p:slideViewPr>
    <p:cSldViewPr snapToGrid="0" snapToObjects="1">
      <p:cViewPr varScale="1">
        <p:scale>
          <a:sx n="67" d="100"/>
          <a:sy n="67" d="100"/>
        </p:scale>
        <p:origin x="48" y="924"/>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tableStyles" Target="tableStyles.xml"/><Relationship Id="rId21" Type="http://schemas.openxmlformats.org/officeDocument/2006/relationships/slide" Target="slides/slide19.xml"/><Relationship Id="rId34" Type="http://schemas.openxmlformats.org/officeDocument/2006/relationships/slide" Target="slides/slide32.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viewProps" Target="viewProps.xml"/><Relationship Id="rId40" Type="http://schemas.microsoft.com/office/2015/10/relationships/revisionInfo" Target="revisionInfo.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notesMaster" Target="notesMasters/notesMaster1.xml"/><Relationship Id="rId8" Type="http://schemas.openxmlformats.org/officeDocument/2006/relationships/slide" Target="slides/slide6.xml"/><Relationship Id="rId3" Type="http://schemas.openxmlformats.org/officeDocument/2006/relationships/slide" Target="slides/slide1.xml"/></Relationships>
</file>

<file path=ppt/diagrams/colors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17E52CC-23AA-314B-AB47-46EF7B04ECB2}" type="doc">
      <dgm:prSet loTypeId="urn:microsoft.com/office/officeart/2005/8/layout/process3" loCatId="" qsTypeId="urn:microsoft.com/office/officeart/2005/8/quickstyle/simple1" qsCatId="simple" csTypeId="urn:microsoft.com/office/officeart/2005/8/colors/accent2_1" csCatId="accent2" phldr="0"/>
      <dgm:spPr/>
      <dgm:t>
        <a:bodyPr/>
        <a:lstStyle/>
        <a:p>
          <a:endParaRPr lang="en-US"/>
        </a:p>
      </dgm:t>
    </dgm:pt>
    <dgm:pt modelId="{F2A0E9C5-A31C-564F-9028-1A142C326F37}">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2BCF5FC-5E44-3441-AD5F-4FFCF81DDC5F}" type="par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B685E45-516E-1040-97FA-55EDC3D5F703}" type="sib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EFEE24A-537A-8F4F-9313-E70D684F3920}">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5BD7279D-9BB5-384A-A720-08426DDAEE5B}" type="par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B7A11DF-B3B3-B748-9B0F-A2C58699F958}" type="sib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016E273E-567B-7D48-9287-F2AD53931EFF}">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32F97E9B-9EF2-F043-991D-68CC30384452}" type="par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C3B879CB-1DDD-874C-988C-76A7AED5A946}" type="sib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022F21C-42FB-9D40-8D10-89ED6BBF629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27FC4302-641A-C348-84BC-F1C2D660C0C7}" type="par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7E4CFAC-2137-8245-80D7-ECC2439288F7}" type="sib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8BE37492-5279-1C4F-87DC-B50AAAEFF2A8}">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A9B6A13-C372-AC44-BF86-CA4989AFCB4A}" type="par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DA2CB9F-599D-214B-9973-BC729D721740}" type="sib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2B024F7-CFF4-4249-93B7-724988FB953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69C9E067-B60C-E247-826D-E11ED482D62B}" type="par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796A3AF7-2837-A54C-BE99-1A79CF46F0DC}" type="sib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AFE53CE9-417E-F64C-9192-B24EC2CA8477}" type="pres">
      <dgm:prSet presAssocID="{C17E52CC-23AA-314B-AB47-46EF7B04ECB2}" presName="linearFlow" presStyleCnt="0">
        <dgm:presLayoutVars>
          <dgm:dir/>
          <dgm:animLvl val="lvl"/>
          <dgm:resizeHandles val="exact"/>
        </dgm:presLayoutVars>
      </dgm:prSet>
      <dgm:spPr/>
    </dgm:pt>
    <dgm:pt modelId="{822E66F2-DE54-F74A-8AFD-8FC50B0F483B}" type="pres">
      <dgm:prSet presAssocID="{F2A0E9C5-A31C-564F-9028-1A142C326F37}" presName="composite" presStyleCnt="0"/>
      <dgm:spPr/>
    </dgm:pt>
    <dgm:pt modelId="{00677015-1651-8642-9B6C-53AF6A159217}" type="pres">
      <dgm:prSet presAssocID="{F2A0E9C5-A31C-564F-9028-1A142C326F37}" presName="parTx" presStyleLbl="node1" presStyleIdx="0" presStyleCnt="3">
        <dgm:presLayoutVars>
          <dgm:chMax val="0"/>
          <dgm:chPref val="0"/>
          <dgm:bulletEnabled val="1"/>
        </dgm:presLayoutVars>
      </dgm:prSet>
      <dgm:spPr/>
    </dgm:pt>
    <dgm:pt modelId="{D676BFB2-30AE-814D-94CB-A878072F21A1}" type="pres">
      <dgm:prSet presAssocID="{F2A0E9C5-A31C-564F-9028-1A142C326F37}" presName="parSh" presStyleLbl="node1" presStyleIdx="0" presStyleCnt="3"/>
      <dgm:spPr/>
    </dgm:pt>
    <dgm:pt modelId="{9BD2978A-4856-D348-8705-94E548350B43}" type="pres">
      <dgm:prSet presAssocID="{F2A0E9C5-A31C-564F-9028-1A142C326F37}" presName="desTx" presStyleLbl="fgAcc1" presStyleIdx="0" presStyleCnt="3">
        <dgm:presLayoutVars>
          <dgm:bulletEnabled val="1"/>
        </dgm:presLayoutVars>
      </dgm:prSet>
      <dgm:spPr/>
    </dgm:pt>
    <dgm:pt modelId="{01336F47-7A01-854B-B682-4DF1D2D387D7}" type="pres">
      <dgm:prSet presAssocID="{FB685E45-516E-1040-97FA-55EDC3D5F703}" presName="sibTrans" presStyleLbl="sibTrans2D1" presStyleIdx="0" presStyleCnt="2"/>
      <dgm:spPr/>
    </dgm:pt>
    <dgm:pt modelId="{03966749-BEAA-5D4A-88A6-2E48A86BB54A}" type="pres">
      <dgm:prSet presAssocID="{FB685E45-516E-1040-97FA-55EDC3D5F703}" presName="connTx" presStyleLbl="sibTrans2D1" presStyleIdx="0" presStyleCnt="2"/>
      <dgm:spPr/>
    </dgm:pt>
    <dgm:pt modelId="{5FCE1CD7-79B1-B143-BAB7-018D520C5E43}" type="pres">
      <dgm:prSet presAssocID="{016E273E-567B-7D48-9287-F2AD53931EFF}" presName="composite" presStyleCnt="0"/>
      <dgm:spPr/>
    </dgm:pt>
    <dgm:pt modelId="{8C424EA1-5C8B-8742-A21C-757D26178290}" type="pres">
      <dgm:prSet presAssocID="{016E273E-567B-7D48-9287-F2AD53931EFF}" presName="parTx" presStyleLbl="node1" presStyleIdx="0" presStyleCnt="3">
        <dgm:presLayoutVars>
          <dgm:chMax val="0"/>
          <dgm:chPref val="0"/>
          <dgm:bulletEnabled val="1"/>
        </dgm:presLayoutVars>
      </dgm:prSet>
      <dgm:spPr/>
    </dgm:pt>
    <dgm:pt modelId="{E001AAE2-2F6F-E941-9448-9281FF4D5158}" type="pres">
      <dgm:prSet presAssocID="{016E273E-567B-7D48-9287-F2AD53931EFF}" presName="parSh" presStyleLbl="node1" presStyleIdx="1" presStyleCnt="3"/>
      <dgm:spPr/>
    </dgm:pt>
    <dgm:pt modelId="{492B1704-3054-1340-B8F1-AC29D1106B72}" type="pres">
      <dgm:prSet presAssocID="{016E273E-567B-7D48-9287-F2AD53931EFF}" presName="desTx" presStyleLbl="fgAcc1" presStyleIdx="1" presStyleCnt="3">
        <dgm:presLayoutVars>
          <dgm:bulletEnabled val="1"/>
        </dgm:presLayoutVars>
      </dgm:prSet>
      <dgm:spPr/>
    </dgm:pt>
    <dgm:pt modelId="{C20A7731-0B40-AB48-8A4D-1301AD3C2796}" type="pres">
      <dgm:prSet presAssocID="{C3B879CB-1DDD-874C-988C-76A7AED5A946}" presName="sibTrans" presStyleLbl="sibTrans2D1" presStyleIdx="1" presStyleCnt="2"/>
      <dgm:spPr/>
    </dgm:pt>
    <dgm:pt modelId="{9652737A-9D88-414F-B6F6-B2935583BD50}" type="pres">
      <dgm:prSet presAssocID="{C3B879CB-1DDD-874C-988C-76A7AED5A946}" presName="connTx" presStyleLbl="sibTrans2D1" presStyleIdx="1" presStyleCnt="2"/>
      <dgm:spPr/>
    </dgm:pt>
    <dgm:pt modelId="{13DED5BC-63B9-2843-89E8-465E8894EE51}" type="pres">
      <dgm:prSet presAssocID="{8BE37492-5279-1C4F-87DC-B50AAAEFF2A8}" presName="composite" presStyleCnt="0"/>
      <dgm:spPr/>
    </dgm:pt>
    <dgm:pt modelId="{C8DE3C12-F9D8-8B4B-8DC3-ADB866024E2A}" type="pres">
      <dgm:prSet presAssocID="{8BE37492-5279-1C4F-87DC-B50AAAEFF2A8}" presName="parTx" presStyleLbl="node1" presStyleIdx="1" presStyleCnt="3">
        <dgm:presLayoutVars>
          <dgm:chMax val="0"/>
          <dgm:chPref val="0"/>
          <dgm:bulletEnabled val="1"/>
        </dgm:presLayoutVars>
      </dgm:prSet>
      <dgm:spPr/>
    </dgm:pt>
    <dgm:pt modelId="{D19BA441-39B0-B343-B752-120EFF3B3112}" type="pres">
      <dgm:prSet presAssocID="{8BE37492-5279-1C4F-87DC-B50AAAEFF2A8}" presName="parSh" presStyleLbl="node1" presStyleIdx="2" presStyleCnt="3"/>
      <dgm:spPr/>
    </dgm:pt>
    <dgm:pt modelId="{B034060D-911A-6C4A-B882-60AC7B34A118}" type="pres">
      <dgm:prSet presAssocID="{8BE37492-5279-1C4F-87DC-B50AAAEFF2A8}" presName="desTx" presStyleLbl="fgAcc1" presStyleIdx="2" presStyleCnt="3">
        <dgm:presLayoutVars>
          <dgm:bulletEnabled val="1"/>
        </dgm:presLayoutVars>
      </dgm:prSet>
      <dgm:spPr/>
    </dgm:pt>
  </dgm:ptLst>
  <dgm:cxnLst>
    <dgm:cxn modelId="{7CF7C000-885B-3740-991B-DAF1A261135F}" type="presOf" srcId="{FB685E45-516E-1040-97FA-55EDC3D5F703}" destId="{03966749-BEAA-5D4A-88A6-2E48A86BB54A}" srcOrd="1" destOrd="0" presId="urn:microsoft.com/office/officeart/2005/8/layout/process3"/>
    <dgm:cxn modelId="{40CA8E10-EBF6-B14C-8014-5DD36E72319A}" srcId="{F2A0E9C5-A31C-564F-9028-1A142C326F37}" destId="{FEFEE24A-537A-8F4F-9313-E70D684F3920}" srcOrd="0" destOrd="0" parTransId="{5BD7279D-9BB5-384A-A720-08426DDAEE5B}" sibTransId="{EB7A11DF-B3B3-B748-9B0F-A2C58699F958}"/>
    <dgm:cxn modelId="{A659DD1E-EB43-8648-BA2A-BF051FDEAB3E}" srcId="{8BE37492-5279-1C4F-87DC-B50AAAEFF2A8}" destId="{12B024F7-CFF4-4249-93B7-724988FB9532}" srcOrd="0" destOrd="0" parTransId="{69C9E067-B60C-E247-826D-E11ED482D62B}" sibTransId="{796A3AF7-2837-A54C-BE99-1A79CF46F0DC}"/>
    <dgm:cxn modelId="{A24E1321-28B7-B040-B8FC-A89B7F0186A2}" type="presOf" srcId="{8BE37492-5279-1C4F-87DC-B50AAAEFF2A8}" destId="{C8DE3C12-F9D8-8B4B-8DC3-ADB866024E2A}" srcOrd="0" destOrd="0" presId="urn:microsoft.com/office/officeart/2005/8/layout/process3"/>
    <dgm:cxn modelId="{67024924-2604-9647-9E5A-BCDA0C9BB8CB}" type="presOf" srcId="{C3B879CB-1DDD-874C-988C-76A7AED5A946}" destId="{C20A7731-0B40-AB48-8A4D-1301AD3C2796}" srcOrd="0" destOrd="0" presId="urn:microsoft.com/office/officeart/2005/8/layout/process3"/>
    <dgm:cxn modelId="{935AB52B-EE9D-354F-BEFD-F9EC742EBAF7}" srcId="{C17E52CC-23AA-314B-AB47-46EF7B04ECB2}" destId="{F2A0E9C5-A31C-564F-9028-1A142C326F37}" srcOrd="0" destOrd="0" parTransId="{F2BCF5FC-5E44-3441-AD5F-4FFCF81DDC5F}" sibTransId="{FB685E45-516E-1040-97FA-55EDC3D5F703}"/>
    <dgm:cxn modelId="{B8AADE34-9A8F-AF4E-9266-386497F6F6B4}" type="presOf" srcId="{E022F21C-42FB-9D40-8D10-89ED6BBF6292}" destId="{492B1704-3054-1340-B8F1-AC29D1106B72}" srcOrd="0" destOrd="0" presId="urn:microsoft.com/office/officeart/2005/8/layout/process3"/>
    <dgm:cxn modelId="{086DD636-CAD8-FA47-A3F2-53C70103F2E2}" srcId="{C17E52CC-23AA-314B-AB47-46EF7B04ECB2}" destId="{016E273E-567B-7D48-9287-F2AD53931EFF}" srcOrd="1" destOrd="0" parTransId="{32F97E9B-9EF2-F043-991D-68CC30384452}" sibTransId="{C3B879CB-1DDD-874C-988C-76A7AED5A946}"/>
    <dgm:cxn modelId="{21C4516C-55D2-5344-9957-52855338343E}" type="presOf" srcId="{016E273E-567B-7D48-9287-F2AD53931EFF}" destId="{E001AAE2-2F6F-E941-9448-9281FF4D5158}" srcOrd="1" destOrd="0" presId="urn:microsoft.com/office/officeart/2005/8/layout/process3"/>
    <dgm:cxn modelId="{94CAA94E-3F4D-F943-BD84-7E11DEBC8E01}" type="presOf" srcId="{FB685E45-516E-1040-97FA-55EDC3D5F703}" destId="{01336F47-7A01-854B-B682-4DF1D2D387D7}" srcOrd="0" destOrd="0" presId="urn:microsoft.com/office/officeart/2005/8/layout/process3"/>
    <dgm:cxn modelId="{5BF7A380-DD73-544B-AF09-17C03C18C7E1}" type="presOf" srcId="{F2A0E9C5-A31C-564F-9028-1A142C326F37}" destId="{D676BFB2-30AE-814D-94CB-A878072F21A1}" srcOrd="1" destOrd="0" presId="urn:microsoft.com/office/officeart/2005/8/layout/process3"/>
    <dgm:cxn modelId="{EA51F683-FDC8-0D40-A6C7-A09D4DEA3BEF}" srcId="{C17E52CC-23AA-314B-AB47-46EF7B04ECB2}" destId="{8BE37492-5279-1C4F-87DC-B50AAAEFF2A8}" srcOrd="2" destOrd="0" parTransId="{EA9B6A13-C372-AC44-BF86-CA4989AFCB4A}" sibTransId="{FDA2CB9F-599D-214B-9973-BC729D721740}"/>
    <dgm:cxn modelId="{C6842D84-4765-3D45-9DA7-3A4A7E096BC1}" type="presOf" srcId="{FEFEE24A-537A-8F4F-9313-E70D684F3920}" destId="{9BD2978A-4856-D348-8705-94E548350B43}" srcOrd="0" destOrd="0" presId="urn:microsoft.com/office/officeart/2005/8/layout/process3"/>
    <dgm:cxn modelId="{CC806E84-2CC5-BF4C-BF48-0A1B848F8D91}" srcId="{016E273E-567B-7D48-9287-F2AD53931EFF}" destId="{E022F21C-42FB-9D40-8D10-89ED6BBF6292}" srcOrd="0" destOrd="0" parTransId="{27FC4302-641A-C348-84BC-F1C2D660C0C7}" sibTransId="{17E4CFAC-2137-8245-80D7-ECC2439288F7}"/>
    <dgm:cxn modelId="{66E8CA97-020F-D647-B6DC-9BF440536281}" type="presOf" srcId="{016E273E-567B-7D48-9287-F2AD53931EFF}" destId="{8C424EA1-5C8B-8742-A21C-757D26178290}" srcOrd="0" destOrd="0" presId="urn:microsoft.com/office/officeart/2005/8/layout/process3"/>
    <dgm:cxn modelId="{2D2A799D-A498-5744-8046-4C9EE7CB44D3}" type="presOf" srcId="{8BE37492-5279-1C4F-87DC-B50AAAEFF2A8}" destId="{D19BA441-39B0-B343-B752-120EFF3B3112}" srcOrd="1" destOrd="0" presId="urn:microsoft.com/office/officeart/2005/8/layout/process3"/>
    <dgm:cxn modelId="{FC5DDCAA-BB84-0D45-AEE7-2EDAD286ADD8}" type="presOf" srcId="{12B024F7-CFF4-4249-93B7-724988FB9532}" destId="{B034060D-911A-6C4A-B882-60AC7B34A118}" srcOrd="0" destOrd="0" presId="urn:microsoft.com/office/officeart/2005/8/layout/process3"/>
    <dgm:cxn modelId="{448BE7B9-6A9A-7540-99E0-F6704DF8CEEC}" type="presOf" srcId="{C17E52CC-23AA-314B-AB47-46EF7B04ECB2}" destId="{AFE53CE9-417E-F64C-9192-B24EC2CA8477}" srcOrd="0" destOrd="0" presId="urn:microsoft.com/office/officeart/2005/8/layout/process3"/>
    <dgm:cxn modelId="{2E2FE9CA-7F34-AD4C-8949-75495A61ED10}" type="presOf" srcId="{F2A0E9C5-A31C-564F-9028-1A142C326F37}" destId="{00677015-1651-8642-9B6C-53AF6A159217}" srcOrd="0" destOrd="0" presId="urn:microsoft.com/office/officeart/2005/8/layout/process3"/>
    <dgm:cxn modelId="{7F3547EF-94F6-F642-89F4-63F16120D786}" type="presOf" srcId="{C3B879CB-1DDD-874C-988C-76A7AED5A946}" destId="{9652737A-9D88-414F-B6F6-B2935583BD50}" srcOrd="1" destOrd="0" presId="urn:microsoft.com/office/officeart/2005/8/layout/process3"/>
    <dgm:cxn modelId="{BB18E8E0-F035-B14B-831A-93D5953901D7}" type="presParOf" srcId="{AFE53CE9-417E-F64C-9192-B24EC2CA8477}" destId="{822E66F2-DE54-F74A-8AFD-8FC50B0F483B}" srcOrd="0" destOrd="0" presId="urn:microsoft.com/office/officeart/2005/8/layout/process3"/>
    <dgm:cxn modelId="{8D3C0D67-1457-D244-951B-5B816ABDF2DE}" type="presParOf" srcId="{822E66F2-DE54-F74A-8AFD-8FC50B0F483B}" destId="{00677015-1651-8642-9B6C-53AF6A159217}" srcOrd="0" destOrd="0" presId="urn:microsoft.com/office/officeart/2005/8/layout/process3"/>
    <dgm:cxn modelId="{807768D1-551A-6648-896A-580A76C64F6A}" type="presParOf" srcId="{822E66F2-DE54-F74A-8AFD-8FC50B0F483B}" destId="{D676BFB2-30AE-814D-94CB-A878072F21A1}" srcOrd="1" destOrd="0" presId="urn:microsoft.com/office/officeart/2005/8/layout/process3"/>
    <dgm:cxn modelId="{2B2E8949-76BF-F942-AE8C-561A0D41F459}" type="presParOf" srcId="{822E66F2-DE54-F74A-8AFD-8FC50B0F483B}" destId="{9BD2978A-4856-D348-8705-94E548350B43}" srcOrd="2" destOrd="0" presId="urn:microsoft.com/office/officeart/2005/8/layout/process3"/>
    <dgm:cxn modelId="{07C616C2-A7B6-964A-866C-040B8D0022EA}" type="presParOf" srcId="{AFE53CE9-417E-F64C-9192-B24EC2CA8477}" destId="{01336F47-7A01-854B-B682-4DF1D2D387D7}" srcOrd="1" destOrd="0" presId="urn:microsoft.com/office/officeart/2005/8/layout/process3"/>
    <dgm:cxn modelId="{935156F4-E737-AF40-9833-8545351C0A55}" type="presParOf" srcId="{01336F47-7A01-854B-B682-4DF1D2D387D7}" destId="{03966749-BEAA-5D4A-88A6-2E48A86BB54A}" srcOrd="0" destOrd="0" presId="urn:microsoft.com/office/officeart/2005/8/layout/process3"/>
    <dgm:cxn modelId="{37D8B439-AAED-2844-99A7-67BD0C0637A2}" type="presParOf" srcId="{AFE53CE9-417E-F64C-9192-B24EC2CA8477}" destId="{5FCE1CD7-79B1-B143-BAB7-018D520C5E43}" srcOrd="2" destOrd="0" presId="urn:microsoft.com/office/officeart/2005/8/layout/process3"/>
    <dgm:cxn modelId="{20C68F5F-E3F3-634E-9E8C-4286D9F2C84F}" type="presParOf" srcId="{5FCE1CD7-79B1-B143-BAB7-018D520C5E43}" destId="{8C424EA1-5C8B-8742-A21C-757D26178290}" srcOrd="0" destOrd="0" presId="urn:microsoft.com/office/officeart/2005/8/layout/process3"/>
    <dgm:cxn modelId="{9869AC8E-C451-0043-A965-EFC937673EF5}" type="presParOf" srcId="{5FCE1CD7-79B1-B143-BAB7-018D520C5E43}" destId="{E001AAE2-2F6F-E941-9448-9281FF4D5158}" srcOrd="1" destOrd="0" presId="urn:microsoft.com/office/officeart/2005/8/layout/process3"/>
    <dgm:cxn modelId="{4475442B-42CA-EC4F-8BE2-48C61F6F0C4A}" type="presParOf" srcId="{5FCE1CD7-79B1-B143-BAB7-018D520C5E43}" destId="{492B1704-3054-1340-B8F1-AC29D1106B72}" srcOrd="2" destOrd="0" presId="urn:microsoft.com/office/officeart/2005/8/layout/process3"/>
    <dgm:cxn modelId="{B1890022-6444-6942-B85F-9EF1074D9E14}" type="presParOf" srcId="{AFE53CE9-417E-F64C-9192-B24EC2CA8477}" destId="{C20A7731-0B40-AB48-8A4D-1301AD3C2796}" srcOrd="3" destOrd="0" presId="urn:microsoft.com/office/officeart/2005/8/layout/process3"/>
    <dgm:cxn modelId="{77519406-C585-ED46-8A84-5BDCFF47B343}" type="presParOf" srcId="{C20A7731-0B40-AB48-8A4D-1301AD3C2796}" destId="{9652737A-9D88-414F-B6F6-B2935583BD50}" srcOrd="0" destOrd="0" presId="urn:microsoft.com/office/officeart/2005/8/layout/process3"/>
    <dgm:cxn modelId="{8AF3B7CA-24F7-B34D-A964-F8FEAD92ABFF}" type="presParOf" srcId="{AFE53CE9-417E-F64C-9192-B24EC2CA8477}" destId="{13DED5BC-63B9-2843-89E8-465E8894EE51}" srcOrd="4" destOrd="0" presId="urn:microsoft.com/office/officeart/2005/8/layout/process3"/>
    <dgm:cxn modelId="{553A36CE-B4E5-6549-8B9B-1FD25D09192E}" type="presParOf" srcId="{13DED5BC-63B9-2843-89E8-465E8894EE51}" destId="{C8DE3C12-F9D8-8B4B-8DC3-ADB866024E2A}" srcOrd="0" destOrd="0" presId="urn:microsoft.com/office/officeart/2005/8/layout/process3"/>
    <dgm:cxn modelId="{622B7313-DFE6-BB4E-B4FF-0654D98CEBA0}" type="presParOf" srcId="{13DED5BC-63B9-2843-89E8-465E8894EE51}" destId="{D19BA441-39B0-B343-B752-120EFF3B3112}" srcOrd="1" destOrd="0" presId="urn:microsoft.com/office/officeart/2005/8/layout/process3"/>
    <dgm:cxn modelId="{A9D6AB97-6F62-324C-BDC0-CD2F10454157}" type="presParOf" srcId="{13DED5BC-63B9-2843-89E8-465E8894EE51}" destId="{B034060D-911A-6C4A-B882-60AC7B34A118}" srcOrd="2" destOrd="0" presId="urn:microsoft.com/office/officeart/2005/8/layout/process3"/>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76BFB2-30AE-814D-94CB-A878072F21A1}">
      <dsp:nvSpPr>
        <dsp:cNvPr id="0" name=""/>
        <dsp:cNvSpPr/>
      </dsp:nvSpPr>
      <dsp:spPr>
        <a:xfrm>
          <a:off x="4042"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4042" y="1564116"/>
        <a:ext cx="1838086" cy="735234"/>
      </dsp:txXfrm>
    </dsp:sp>
    <dsp:sp modelId="{9BD2978A-4856-D348-8705-94E548350B43}">
      <dsp:nvSpPr>
        <dsp:cNvPr id="0" name=""/>
        <dsp:cNvSpPr/>
      </dsp:nvSpPr>
      <dsp:spPr>
        <a:xfrm>
          <a:off x="380518"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426068" y="2344900"/>
        <a:ext cx="1746986" cy="1464100"/>
      </dsp:txXfrm>
    </dsp:sp>
    <dsp:sp modelId="{01336F47-7A01-854B-B682-4DF1D2D387D7}">
      <dsp:nvSpPr>
        <dsp:cNvPr id="0" name=""/>
        <dsp:cNvSpPr/>
      </dsp:nvSpPr>
      <dsp:spPr>
        <a:xfrm>
          <a:off x="2120776" y="17029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2120776" y="1794444"/>
        <a:ext cx="453443" cy="274578"/>
      </dsp:txXfrm>
    </dsp:sp>
    <dsp:sp modelId="{E001AAE2-2F6F-E941-9448-9281FF4D5158}">
      <dsp:nvSpPr>
        <dsp:cNvPr id="0" name=""/>
        <dsp:cNvSpPr/>
      </dsp:nvSpPr>
      <dsp:spPr>
        <a:xfrm>
          <a:off x="2956718"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2956718" y="1564116"/>
        <a:ext cx="1838086" cy="735234"/>
      </dsp:txXfrm>
    </dsp:sp>
    <dsp:sp modelId="{492B1704-3054-1340-B8F1-AC29D1106B72}">
      <dsp:nvSpPr>
        <dsp:cNvPr id="0" name=""/>
        <dsp:cNvSpPr/>
      </dsp:nvSpPr>
      <dsp:spPr>
        <a:xfrm>
          <a:off x="3333194"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3378744" y="2344900"/>
        <a:ext cx="1746986" cy="1464100"/>
      </dsp:txXfrm>
    </dsp:sp>
    <dsp:sp modelId="{C20A7731-0B40-AB48-8A4D-1301AD3C2796}">
      <dsp:nvSpPr>
        <dsp:cNvPr id="0" name=""/>
        <dsp:cNvSpPr/>
      </dsp:nvSpPr>
      <dsp:spPr>
        <a:xfrm>
          <a:off x="5073452" y="17029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5073452" y="1794444"/>
        <a:ext cx="453443" cy="274578"/>
      </dsp:txXfrm>
    </dsp:sp>
    <dsp:sp modelId="{D19BA441-39B0-B343-B752-120EFF3B3112}">
      <dsp:nvSpPr>
        <dsp:cNvPr id="0" name=""/>
        <dsp:cNvSpPr/>
      </dsp:nvSpPr>
      <dsp:spPr>
        <a:xfrm>
          <a:off x="5909394"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5909394" y="1564116"/>
        <a:ext cx="1838086" cy="735234"/>
      </dsp:txXfrm>
    </dsp:sp>
    <dsp:sp modelId="{B034060D-911A-6C4A-B882-60AC7B34A118}">
      <dsp:nvSpPr>
        <dsp:cNvPr id="0" name=""/>
        <dsp:cNvSpPr/>
      </dsp:nvSpPr>
      <dsp:spPr>
        <a:xfrm>
          <a:off x="6285870"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6331420" y="2344900"/>
        <a:ext cx="1746986" cy="1464100"/>
      </dsp:txXfrm>
    </dsp:sp>
  </dsp:spTree>
</dsp:drawing>
</file>

<file path=ppt/diagrams/layout1.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334C884-B1D7-A043-A4AA-521744755A4B}" type="datetimeFigureOut">
              <a:rPr lang="en-US" smtClean="0"/>
              <a:t>3/29/2022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5097B6B-FF96-F443-AED4-FFB28983C4F8}" type="slidenum">
              <a:rPr lang="en-US" smtClean="0"/>
              <a:t>‹#›</a:t>
            </a:fld>
            <a:endParaRPr lang="en-US"/>
          </a:p>
        </p:txBody>
      </p:sp>
    </p:spTree>
    <p:extLst>
      <p:ext uri="{BB962C8B-B14F-4D97-AF65-F5344CB8AC3E}">
        <p14:creationId xmlns:p14="http://schemas.microsoft.com/office/powerpoint/2010/main" val="4855602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66501" rtl="0" eaLnBrk="1" fontAlgn="auto" latinLnBrk="0" hangingPunct="1">
              <a:lnSpc>
                <a:spcPct val="100000"/>
              </a:lnSpc>
              <a:spcBef>
                <a:spcPts val="0"/>
              </a:spcBef>
              <a:spcAft>
                <a:spcPts val="0"/>
              </a:spcAft>
              <a:buClrTx/>
              <a:buSzTx/>
              <a:buFontTx/>
              <a:buNone/>
              <a:tabLst/>
              <a:defRPr/>
            </a:pPr>
            <a:fld id="{3829E9FC-B671-424D-AD31-3E8C5FC948FF}" type="slidenum">
              <a:rPr kumimoji="0" lang="en-US" sz="13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66501" rtl="0" eaLnBrk="1" fontAlgn="auto" latinLnBrk="0" hangingPunct="1">
                <a:lnSpc>
                  <a:spcPct val="100000"/>
                </a:lnSpc>
                <a:spcBef>
                  <a:spcPts val="0"/>
                </a:spcBef>
                <a:spcAft>
                  <a:spcPts val="0"/>
                </a:spcAft>
                <a:buClrTx/>
                <a:buSzTx/>
                <a:buFontTx/>
                <a:buNone/>
                <a:tabLst/>
                <a:defRPr/>
              </a:pPr>
              <a:t>5</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Header Placeholder 10">
            <a:extLst>
              <a:ext uri="{FF2B5EF4-FFF2-40B4-BE49-F238E27FC236}">
                <a16:creationId xmlns:a16="http://schemas.microsoft.com/office/drawing/2014/main" id="{AB5F594E-8458-4AE9-887A-9FBCC1B47156}"/>
              </a:ext>
            </a:extLst>
          </p:cNvPr>
          <p:cNvSpPr>
            <a:spLocks noGrp="1"/>
          </p:cNvSpPr>
          <p:nvPr>
            <p:ph type="hdr" sz="quarter"/>
          </p:nvPr>
        </p:nvSpPr>
        <p:spPr>
          <a:xfrm>
            <a:off x="0" y="1"/>
            <a:ext cx="3170238" cy="481013"/>
          </a:xfrm>
          <a:prstGeom prst="rect">
            <a:avLst/>
          </a:prstGeom>
        </p:spPr>
        <p:txBody>
          <a:bodyPr vert="horz" lIns="91429" tIns="45715" rIns="91429" bIns="45715" rtlCol="0"/>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https://github.com/dotnet-presentations/home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056743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2017</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3/29/2022 1:55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521312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AE778D-2A57-4226-B72B-26EA3CA601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0962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pPr marL="0" marR="0" lvl="0" indent="0" algn="r" defTabSz="825500" rtl="0" eaLnBrk="1" fontAlgn="auto" latinLnBrk="0" hangingPunct="1">
              <a:lnSpc>
                <a:spcPct val="100000"/>
              </a:lnSpc>
              <a:spcBef>
                <a:spcPts val="0"/>
              </a:spcBef>
              <a:spcAft>
                <a:spcPts val="0"/>
              </a:spcAft>
              <a:buClrTx/>
              <a:buSzTx/>
              <a:buFontTx/>
              <a:buNone/>
              <a:tabLst/>
              <a:defRPr/>
            </a:pPr>
            <a:fld id="{9A022845-941E-7C42-8070-12AD873FCE1E}" type="slidenum">
              <a:rPr kumimoji="0" lang="en-US" sz="4500" b="1" i="0" u="none" strike="noStrike" kern="0" cap="none" spc="0" normalizeH="0" baseline="0" noProof="0" smtClean="0">
                <a:ln>
                  <a:noFill/>
                </a:ln>
                <a:solidFill>
                  <a:srgbClr val="3B99D4"/>
                </a:solidFill>
                <a:effectLst/>
                <a:uLnTx/>
                <a:uFillTx/>
                <a:latin typeface="Segoe UI"/>
                <a:ea typeface="+mn-ea"/>
                <a:cs typeface="Segoe UI"/>
                <a:sym typeface="Segoe UI"/>
              </a:rPr>
              <a:pPr marL="0" marR="0" lvl="0" indent="0" algn="r" defTabSz="825500" rtl="0" eaLnBrk="1" fontAlgn="auto" latinLnBrk="0" hangingPunct="1">
                <a:lnSpc>
                  <a:spcPct val="100000"/>
                </a:lnSpc>
                <a:spcBef>
                  <a:spcPts val="0"/>
                </a:spcBef>
                <a:spcAft>
                  <a:spcPts val="0"/>
                </a:spcAft>
                <a:buClrTx/>
                <a:buSzTx/>
                <a:buFontTx/>
                <a:buNone/>
                <a:tabLst/>
                <a:defRPr/>
              </a:pPr>
              <a:t>24</a:t>
            </a:fld>
            <a:endParaRPr kumimoji="0" lang="en-US" sz="4500" b="1" i="0" u="none" strike="noStrike" kern="0" cap="none" spc="0" normalizeH="0" baseline="0" noProof="0">
              <a:ln>
                <a:noFill/>
              </a:ln>
              <a:solidFill>
                <a:srgbClr val="3B99D4"/>
              </a:solidFill>
              <a:effectLst/>
              <a:uLnTx/>
              <a:uFillTx/>
              <a:latin typeface="Segoe UI"/>
              <a:ea typeface="+mn-ea"/>
              <a:cs typeface="Segoe UI"/>
              <a:sym typeface="Segoe UI"/>
            </a:endParaRPr>
          </a:p>
        </p:txBody>
      </p:sp>
    </p:spTree>
    <p:extLst>
      <p:ext uri="{BB962C8B-B14F-4D97-AF65-F5344CB8AC3E}">
        <p14:creationId xmlns:p14="http://schemas.microsoft.com/office/powerpoint/2010/main" val="39959127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7BE5AA1C-3A4A-4E86-88DD-FDD0A0056FE6}" type="slidenum">
              <a:rPr lang="en-US" smtClean="0"/>
              <a:pPr>
                <a:defRPr/>
              </a:pPr>
              <a:t>27</a:t>
            </a:fld>
            <a:endParaRPr lang="en-US"/>
          </a:p>
        </p:txBody>
      </p:sp>
    </p:spTree>
    <p:extLst>
      <p:ext uri="{BB962C8B-B14F-4D97-AF65-F5344CB8AC3E}">
        <p14:creationId xmlns:p14="http://schemas.microsoft.com/office/powerpoint/2010/main" val="37690605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7BE5AA1C-3A4A-4E86-88DD-FDD0A0056FE6}" type="slidenum">
              <a:rPr lang="en-US" smtClean="0"/>
              <a:pPr>
                <a:defRPr/>
              </a:pPr>
              <a:t>28</a:t>
            </a:fld>
            <a:endParaRPr lang="en-US"/>
          </a:p>
        </p:txBody>
      </p:sp>
    </p:spTree>
    <p:extLst>
      <p:ext uri="{BB962C8B-B14F-4D97-AF65-F5344CB8AC3E}">
        <p14:creationId xmlns:p14="http://schemas.microsoft.com/office/powerpoint/2010/main" val="22645457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14E7EBF-8FEE-4079-889B-EEE134D3083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584977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F14E7EBF-8FEE-4079-889B-EEE134D3083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88997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3/29/2022 1:55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428353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3/29/2022</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32</a:t>
            </a:fld>
            <a:endParaRPr lang="en-US" dirty="0"/>
          </a:p>
        </p:txBody>
      </p:sp>
    </p:spTree>
    <p:extLst>
      <p:ext uri="{BB962C8B-B14F-4D97-AF65-F5344CB8AC3E}">
        <p14:creationId xmlns:p14="http://schemas.microsoft.com/office/powerpoint/2010/main" val="3170974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defTabSz="457200">
              <a:defRPr/>
            </a:pPr>
            <a:endParaRPr lang="en-US" dirty="0">
              <a:sym typeface="Helvetica Neue"/>
            </a:endParaRP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ABBD7D81-D864-B349-9FB4-613ED1F9D755}" type="slidenum">
              <a:rPr kumimoji="0" lang="en-US" sz="1200" b="0" i="0" u="none" strike="noStrike" kern="1200" cap="none" spc="0" normalizeH="0" baseline="0" noProof="0" smtClean="0">
                <a:ln>
                  <a:noFill/>
                </a:ln>
                <a:solidFill>
                  <a:prstClr val="black"/>
                </a:solidFill>
                <a:effectLst/>
                <a:uLnTx/>
                <a:uFillTx/>
                <a:latin typeface="Segoe UI" pitchFamily="34" charset="0"/>
                <a:ea typeface=""/>
                <a:cs typeface=""/>
              </a:rPr>
              <a:pPr marL="0" marR="0" lvl="0" indent="0" algn="r" defTabSz="932742"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
              <a:cs typeface=""/>
            </a:endParaRPr>
          </a:p>
        </p:txBody>
      </p:sp>
    </p:spTree>
    <p:extLst>
      <p:ext uri="{BB962C8B-B14F-4D97-AF65-F5344CB8AC3E}">
        <p14:creationId xmlns:p14="http://schemas.microsoft.com/office/powerpoint/2010/main" val="544144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pPr marL="0" marR="0" lvl="0" indent="0" algn="r" defTabSz="825500" rtl="0" eaLnBrk="1" fontAlgn="auto" latinLnBrk="0" hangingPunct="1">
              <a:lnSpc>
                <a:spcPct val="100000"/>
              </a:lnSpc>
              <a:spcBef>
                <a:spcPts val="0"/>
              </a:spcBef>
              <a:spcAft>
                <a:spcPts val="0"/>
              </a:spcAft>
              <a:buClrTx/>
              <a:buSzTx/>
              <a:buFontTx/>
              <a:buNone/>
              <a:tabLst/>
              <a:defRPr/>
            </a:pPr>
            <a:fld id="{9A022845-941E-7C42-8070-12AD873FCE1E}" type="slidenum">
              <a:rPr kumimoji="0" lang="en-US" sz="4500" b="1" i="0" u="none" strike="noStrike" kern="0" cap="none" spc="0" normalizeH="0" baseline="0" noProof="0" smtClean="0">
                <a:ln>
                  <a:noFill/>
                </a:ln>
                <a:solidFill>
                  <a:srgbClr val="3B99D4"/>
                </a:solidFill>
                <a:effectLst/>
                <a:uLnTx/>
                <a:uFillTx/>
                <a:latin typeface="Segoe UI"/>
                <a:ea typeface="+mn-ea"/>
                <a:cs typeface="Segoe UI"/>
                <a:sym typeface="Segoe UI"/>
              </a:rPr>
              <a:pPr marL="0" marR="0" lvl="0" indent="0" algn="r" defTabSz="825500" rtl="0" eaLnBrk="1" fontAlgn="auto" latinLnBrk="0" hangingPunct="1">
                <a:lnSpc>
                  <a:spcPct val="100000"/>
                </a:lnSpc>
                <a:spcBef>
                  <a:spcPts val="0"/>
                </a:spcBef>
                <a:spcAft>
                  <a:spcPts val="0"/>
                </a:spcAft>
                <a:buClrTx/>
                <a:buSzTx/>
                <a:buFontTx/>
                <a:buNone/>
                <a:tabLst/>
                <a:defRPr/>
              </a:pPr>
              <a:t>10</a:t>
            </a:fld>
            <a:endParaRPr kumimoji="0" lang="en-US" sz="4500" b="1" i="0" u="none" strike="noStrike" kern="0" cap="none" spc="0" normalizeH="0" baseline="0" noProof="0">
              <a:ln>
                <a:noFill/>
              </a:ln>
              <a:solidFill>
                <a:srgbClr val="3B99D4"/>
              </a:solidFill>
              <a:effectLst/>
              <a:uLnTx/>
              <a:uFillTx/>
              <a:latin typeface="Segoe UI"/>
              <a:ea typeface="+mn-ea"/>
              <a:cs typeface="Segoe UI"/>
              <a:sym typeface="Segoe UI"/>
            </a:endParaRPr>
          </a:p>
        </p:txBody>
      </p:sp>
    </p:spTree>
    <p:extLst>
      <p:ext uri="{BB962C8B-B14F-4D97-AF65-F5344CB8AC3E}">
        <p14:creationId xmlns:p14="http://schemas.microsoft.com/office/powerpoint/2010/main" val="26813107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5097B6B-FF96-F443-AED4-FFB28983C4F8}" type="slidenum">
              <a:rPr lang="en-US" smtClean="0"/>
              <a:t>11</a:t>
            </a:fld>
            <a:endParaRPr lang="en-US"/>
          </a:p>
        </p:txBody>
      </p:sp>
    </p:spTree>
    <p:extLst>
      <p:ext uri="{BB962C8B-B14F-4D97-AF65-F5344CB8AC3E}">
        <p14:creationId xmlns:p14="http://schemas.microsoft.com/office/powerpoint/2010/main" val="11528253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AE778D-2A57-4226-B72B-26EA3CA601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404052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A022845-941E-7C42-8070-12AD873FCE1E}" type="slidenum">
              <a:rPr lang="en-US" smtClean="0"/>
              <a:t>14</a:t>
            </a:fld>
            <a:endParaRPr lang="en-US"/>
          </a:p>
        </p:txBody>
      </p:sp>
    </p:spTree>
    <p:extLst>
      <p:ext uri="{BB962C8B-B14F-4D97-AF65-F5344CB8AC3E}">
        <p14:creationId xmlns:p14="http://schemas.microsoft.com/office/powerpoint/2010/main" val="15941217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A022845-941E-7C42-8070-12AD873FCE1E}" type="slidenum">
              <a:rPr lang="en-US" smtClean="0"/>
              <a:t>15</a:t>
            </a:fld>
            <a:endParaRPr lang="en-US"/>
          </a:p>
        </p:txBody>
      </p:sp>
    </p:spTree>
    <p:extLst>
      <p:ext uri="{BB962C8B-B14F-4D97-AF65-F5344CB8AC3E}">
        <p14:creationId xmlns:p14="http://schemas.microsoft.com/office/powerpoint/2010/main" val="18486044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a:xfrm>
            <a:off x="0" y="0"/>
            <a:ext cx="2971800" cy="458788"/>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Segoe UI"/>
                <a:ea typeface="+mn-ea"/>
                <a:cs typeface="Segoe UI"/>
                <a:sym typeface="Segoe UI"/>
              </a:rPr>
              <a:t>Build 2015</a:t>
            </a:r>
          </a:p>
        </p:txBody>
      </p:sp>
      <p:sp>
        <p:nvSpPr>
          <p:cNvPr id="5" name="Footer Placeholder 4"/>
          <p:cNvSpPr>
            <a:spLocks noGrp="1"/>
          </p:cNvSpPr>
          <p:nvPr>
            <p:ph type="ftr" sz="quarter" idx="11"/>
          </p:nvPr>
        </p:nvSpPr>
        <p:spPr>
          <a:xfrm>
            <a:off x="0" y="8685213"/>
            <a:ext cx="2971800" cy="458787"/>
          </a:xfrm>
          <a:prstGeom prst="rect">
            <a:avLst/>
          </a:prstGeom>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sym typeface="Segoe UI"/>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a:xfrm>
            <a:off x="3884613" y="0"/>
            <a:ext cx="2971800" cy="458788"/>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latin typeface="Segoe UI"/>
                <a:ea typeface="+mn-ea"/>
                <a:cs typeface="Segoe UI"/>
                <a:sym typeface="Segoe UI"/>
              </a:rPr>
              <a:pPr marL="0" marR="0" lvl="0" indent="0" algn="r" defTabSz="914400" rtl="0" eaLnBrk="1" fontAlgn="auto" latinLnBrk="0" hangingPunct="1">
                <a:lnSpc>
                  <a:spcPct val="100000"/>
                </a:lnSpc>
                <a:spcBef>
                  <a:spcPts val="0"/>
                </a:spcBef>
                <a:spcAft>
                  <a:spcPts val="0"/>
                </a:spcAft>
                <a:buClrTx/>
                <a:buSzTx/>
                <a:buFontTx/>
                <a:buNone/>
                <a:tabLst/>
                <a:defRPr/>
              </a:pPr>
              <a:t>3/29/2022 1:55 PM</a:t>
            </a:fld>
            <a:endParaRPr kumimoji="0" lang="en-US" sz="1800" b="0" i="0" u="none" strike="noStrike" kern="0" cap="none" spc="0" normalizeH="0" baseline="0" noProof="0">
              <a:ln>
                <a:noFill/>
              </a:ln>
              <a:solidFill>
                <a:prstClr val="black"/>
              </a:solidFill>
              <a:effectLst/>
              <a:uLnTx/>
              <a:uFillTx/>
              <a:latin typeface="Segoe UI"/>
              <a:ea typeface="+mn-ea"/>
              <a:cs typeface="Segoe UI"/>
              <a:sym typeface="Segoe UI"/>
            </a:endParaRPr>
          </a:p>
        </p:txBody>
      </p:sp>
      <p:sp>
        <p:nvSpPr>
          <p:cNvPr id="7" name="Slide Number Placeholder 6"/>
          <p:cNvSpPr>
            <a:spLocks noGrp="1"/>
          </p:cNvSpPr>
          <p:nvPr>
            <p:ph type="sldNum" sz="quarter" idx="13"/>
          </p:nvPr>
        </p:nvSpPr>
        <p:spPr>
          <a:xfrm>
            <a:off x="3884613" y="8685213"/>
            <a:ext cx="2971800" cy="458787"/>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Segoe UI"/>
                <a:ea typeface="+mn-ea"/>
                <a:cs typeface="Segoe UI"/>
                <a:sym typeface="Segoe UI"/>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800" b="0" i="0" u="none" strike="noStrike" kern="0" cap="none" spc="0" normalizeH="0" baseline="0" noProof="0">
              <a:ln>
                <a:noFill/>
              </a:ln>
              <a:solidFill>
                <a:prstClr val="black"/>
              </a:solidFill>
              <a:effectLst/>
              <a:uLnTx/>
              <a:uFillTx/>
              <a:latin typeface="Segoe UI"/>
              <a:ea typeface="+mn-ea"/>
              <a:cs typeface="Segoe UI"/>
              <a:sym typeface="Segoe UI"/>
            </a:endParaRPr>
          </a:p>
        </p:txBody>
      </p:sp>
    </p:spTree>
    <p:extLst>
      <p:ext uri="{BB962C8B-B14F-4D97-AF65-F5344CB8AC3E}">
        <p14:creationId xmlns:p14="http://schemas.microsoft.com/office/powerpoint/2010/main" val="33796660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a:xfrm>
            <a:off x="0" y="0"/>
            <a:ext cx="2971800" cy="458788"/>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Segoe UI"/>
                <a:ea typeface="+mn-ea"/>
                <a:cs typeface="Segoe UI"/>
                <a:sym typeface="Segoe UI"/>
              </a:rPr>
              <a:t>Build 2015</a:t>
            </a:r>
          </a:p>
        </p:txBody>
      </p:sp>
      <p:sp>
        <p:nvSpPr>
          <p:cNvPr id="5" name="Footer Placeholder 4"/>
          <p:cNvSpPr>
            <a:spLocks noGrp="1"/>
          </p:cNvSpPr>
          <p:nvPr>
            <p:ph type="ftr" sz="quarter" idx="11"/>
          </p:nvPr>
        </p:nvSpPr>
        <p:spPr>
          <a:xfrm>
            <a:off x="0" y="8685213"/>
            <a:ext cx="2971800" cy="458787"/>
          </a:xfrm>
          <a:prstGeom prst="rect">
            <a:avLst/>
          </a:prstGeom>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sym typeface="Segoe UI"/>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a:xfrm>
            <a:off x="3884613" y="0"/>
            <a:ext cx="2971800" cy="458788"/>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latin typeface="Segoe UI"/>
                <a:ea typeface="+mn-ea"/>
                <a:cs typeface="Segoe UI"/>
                <a:sym typeface="Segoe UI"/>
              </a:rPr>
              <a:pPr marL="0" marR="0" lvl="0" indent="0" algn="r" defTabSz="914400" rtl="0" eaLnBrk="1" fontAlgn="auto" latinLnBrk="0" hangingPunct="1">
                <a:lnSpc>
                  <a:spcPct val="100000"/>
                </a:lnSpc>
                <a:spcBef>
                  <a:spcPts val="0"/>
                </a:spcBef>
                <a:spcAft>
                  <a:spcPts val="0"/>
                </a:spcAft>
                <a:buClrTx/>
                <a:buSzTx/>
                <a:buFontTx/>
                <a:buNone/>
                <a:tabLst/>
                <a:defRPr/>
              </a:pPr>
              <a:t>3/29/2022 1:55 PM</a:t>
            </a:fld>
            <a:endParaRPr kumimoji="0" lang="en-US" sz="1800" b="0" i="0" u="none" strike="noStrike" kern="0" cap="none" spc="0" normalizeH="0" baseline="0" noProof="0">
              <a:ln>
                <a:noFill/>
              </a:ln>
              <a:solidFill>
                <a:prstClr val="black"/>
              </a:solidFill>
              <a:effectLst/>
              <a:uLnTx/>
              <a:uFillTx/>
              <a:latin typeface="Segoe UI"/>
              <a:ea typeface="+mn-ea"/>
              <a:cs typeface="Segoe UI"/>
              <a:sym typeface="Segoe UI"/>
            </a:endParaRPr>
          </a:p>
        </p:txBody>
      </p:sp>
      <p:sp>
        <p:nvSpPr>
          <p:cNvPr id="7" name="Slide Number Placeholder 6"/>
          <p:cNvSpPr>
            <a:spLocks noGrp="1"/>
          </p:cNvSpPr>
          <p:nvPr>
            <p:ph type="sldNum" sz="quarter" idx="13"/>
          </p:nvPr>
        </p:nvSpPr>
        <p:spPr>
          <a:xfrm>
            <a:off x="3884613" y="8685213"/>
            <a:ext cx="2971800" cy="458787"/>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Segoe UI"/>
                <a:ea typeface="+mn-ea"/>
                <a:cs typeface="Segoe UI"/>
                <a:sym typeface="Segoe UI"/>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800" b="0" i="0" u="none" strike="noStrike" kern="0" cap="none" spc="0" normalizeH="0" baseline="0" noProof="0">
              <a:ln>
                <a:noFill/>
              </a:ln>
              <a:solidFill>
                <a:prstClr val="black"/>
              </a:solidFill>
              <a:effectLst/>
              <a:uLnTx/>
              <a:uFillTx/>
              <a:latin typeface="Segoe UI"/>
              <a:ea typeface="+mn-ea"/>
              <a:cs typeface="Segoe UI"/>
              <a:sym typeface="Segoe UI"/>
            </a:endParaRPr>
          </a:p>
        </p:txBody>
      </p:sp>
    </p:spTree>
    <p:extLst>
      <p:ext uri="{BB962C8B-B14F-4D97-AF65-F5344CB8AC3E}">
        <p14:creationId xmlns:p14="http://schemas.microsoft.com/office/powerpoint/2010/main" val="19238030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Master" Target="../slideMasters/slideMaster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sp>
        <p:nvSpPr>
          <p:cNvPr id="3"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Tree>
    <p:extLst>
      <p:ext uri="{BB962C8B-B14F-4D97-AF65-F5344CB8AC3E}">
        <p14:creationId xmlns:p14="http://schemas.microsoft.com/office/powerpoint/2010/main" val="1600515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4406">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1537764"/>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7469841"/>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239" y="2262478"/>
            <a:ext cx="1532465"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Drag picture to placeholder or click icon to add</a:t>
            </a:r>
            <a:endParaRPr lang="en-US" dirty="0"/>
          </a:p>
        </p:txBody>
      </p:sp>
      <p:sp>
        <p:nvSpPr>
          <p:cNvPr id="8" name="Picture Placeholder 12"/>
          <p:cNvSpPr>
            <a:spLocks noGrp="1"/>
          </p:cNvSpPr>
          <p:nvPr>
            <p:ph type="pic" sz="quarter" idx="18"/>
          </p:nvPr>
        </p:nvSpPr>
        <p:spPr>
          <a:xfrm>
            <a:off x="4651737" y="2256322"/>
            <a:ext cx="3169353"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a:t>Drag picture to placeholder or click icon to add</a:t>
            </a:r>
            <a:endParaRPr lang="en-US" dirty="0"/>
          </a:p>
        </p:txBody>
      </p:sp>
      <p:sp>
        <p:nvSpPr>
          <p:cNvPr id="9" name="Picture Placeholder 12"/>
          <p:cNvSpPr>
            <a:spLocks noGrp="1"/>
          </p:cNvSpPr>
          <p:nvPr>
            <p:ph type="pic" sz="quarter" idx="19"/>
          </p:nvPr>
        </p:nvSpPr>
        <p:spPr>
          <a:xfrm>
            <a:off x="8095785" y="2257102"/>
            <a:ext cx="3826977"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a:t>Drag picture to placeholder or click icon to add</a:t>
            </a:r>
            <a:endParaRPr lang="en-US" dirty="0"/>
          </a:p>
        </p:txBody>
      </p:sp>
      <p:sp>
        <p:nvSpPr>
          <p:cNvPr id="10" name="Picture Placeholder 12"/>
          <p:cNvSpPr>
            <a:spLocks noGrp="1"/>
          </p:cNvSpPr>
          <p:nvPr>
            <p:ph type="pic" sz="quarter" idx="20"/>
          </p:nvPr>
        </p:nvSpPr>
        <p:spPr>
          <a:xfrm>
            <a:off x="2076404" y="2256137"/>
            <a:ext cx="2300636"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Drag picture to placeholder or click icon to add</a:t>
            </a:r>
            <a:endParaRPr lang="en-US" dirty="0"/>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1911165193"/>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8694701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8936987"/>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x">
  <p:cSld name="Chart slide">
    <p:bg>
      <p:bgPr>
        <a:solidFill>
          <a:srgbClr val="15304E"/>
        </a:solidFill>
        <a:effectLst/>
      </p:bgPr>
    </p:bg>
    <p:spTree>
      <p:nvGrpSpPr>
        <p:cNvPr id="1" name=""/>
        <p:cNvGrpSpPr/>
        <p:nvPr/>
      </p:nvGrpSpPr>
      <p:grpSpPr>
        <a:xfrm>
          <a:off x="0" y="0"/>
          <a:ext cx="0" cy="0"/>
          <a:chOff x="0" y="0"/>
          <a:chExt cx="0" cy="0"/>
        </a:xfrm>
      </p:grpSpPr>
      <p:sp>
        <p:nvSpPr>
          <p:cNvPr id="33" name="Shape 33"/>
          <p:cNvSpPr>
            <a:spLocks noGrp="1"/>
          </p:cNvSpPr>
          <p:nvPr>
            <p:ph type="title"/>
          </p:nvPr>
        </p:nvSpPr>
        <p:spPr>
          <a:xfrm>
            <a:off x="718216" y="2497036"/>
            <a:ext cx="10502900" cy="1143000"/>
          </a:xfrm>
          <a:prstGeom prst="rect">
            <a:avLst/>
          </a:prstGeom>
        </p:spPr>
        <p:txBody>
          <a:bodyPr/>
          <a:lstStyle>
            <a:lvl1pPr>
              <a:defRPr sz="4000">
                <a:latin typeface="+mn-lt"/>
                <a:ea typeface="+mn-ea"/>
                <a:cs typeface="+mn-cs"/>
                <a:sym typeface="Segoe UI"/>
              </a:defRPr>
            </a:lvl1pPr>
          </a:lstStyle>
          <a:p>
            <a:pPr lvl="0">
              <a:defRPr sz="1800">
                <a:solidFill>
                  <a:srgbClr val="000000"/>
                </a:solidFill>
              </a:defRPr>
            </a:pPr>
            <a:r>
              <a:rPr sz="4000">
                <a:solidFill>
                  <a:srgbClr val="FFFFFF"/>
                </a:solidFill>
              </a:rPr>
              <a:t>Title Text</a:t>
            </a:r>
          </a:p>
        </p:txBody>
      </p:sp>
    </p:spTree>
    <p:extLst>
      <p:ext uri="{BB962C8B-B14F-4D97-AF65-F5344CB8AC3E}">
        <p14:creationId xmlns:p14="http://schemas.microsoft.com/office/powerpoint/2010/main" val="1275373743"/>
      </p:ext>
    </p:extLst>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1"/>
            <a:ext cx="11655840" cy="899665"/>
          </a:xfrm>
        </p:spPr>
        <p:txBody>
          <a:bodyPr/>
          <a:lstStyle>
            <a:lvl1pPr>
              <a:defRPr sz="7058" baseline="0"/>
            </a:lvl1pPr>
          </a:lstStyle>
          <a:p>
            <a:r>
              <a:rPr lang="en-US"/>
              <a:t>Click to edit Master title style</a:t>
            </a:r>
            <a:endParaRPr lang="en-US" dirty="0"/>
          </a:p>
        </p:txBody>
      </p:sp>
    </p:spTree>
    <p:extLst>
      <p:ext uri="{BB962C8B-B14F-4D97-AF65-F5344CB8AC3E}">
        <p14:creationId xmlns:p14="http://schemas.microsoft.com/office/powerpoint/2010/main" val="35032222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Blank Dar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881010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1_Section Title Plain">
    <p:bg>
      <p:bgPr>
        <a:solidFill>
          <a:schemeClr val="bg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526364" y="2084172"/>
            <a:ext cx="9396397" cy="1162178"/>
          </a:xfrm>
          <a:noFill/>
        </p:spPr>
        <p:txBody>
          <a:bodyPr wrap="square" tIns="91440" bIns="91440" anchor="t" anchorCtr="0">
            <a:spAutoFit/>
          </a:bodyPr>
          <a:lstStyle>
            <a:lvl1pPr>
              <a:defRPr sz="7058" spc="-98" baseline="0">
                <a:solidFill>
                  <a:schemeClr val="tx1"/>
                </a:solidFill>
              </a:defRPr>
            </a:lvl1pPr>
          </a:lstStyle>
          <a:p>
            <a:r>
              <a:rPr lang="en-US" dirty="0"/>
              <a:t>Section title</a:t>
            </a:r>
          </a:p>
        </p:txBody>
      </p:sp>
      <p:pic>
        <p:nvPicPr>
          <p:cNvPr id="17" name="Picture 16">
            <a:extLst>
              <a:ext uri="{FF2B5EF4-FFF2-40B4-BE49-F238E27FC236}">
                <a16:creationId xmlns:a16="http://schemas.microsoft.com/office/drawing/2014/main" id="{14FDA669-E474-4468-AC09-ED6F4A19D7A0}"/>
              </a:ext>
            </a:extLst>
          </p:cNvPr>
          <p:cNvPicPr>
            <a:picLocks noChangeAspect="1"/>
          </p:cNvPicPr>
          <p:nvPr userDrawn="1"/>
        </p:nvPicPr>
        <p:blipFill>
          <a:blip r:embed="rId2">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3009405" y="448578"/>
            <a:ext cx="9172873" cy="6621296"/>
          </a:xfrm>
          <a:prstGeom prst="rect">
            <a:avLst/>
          </a:prstGeom>
        </p:spPr>
      </p:pic>
      <p:sp>
        <p:nvSpPr>
          <p:cNvPr id="18" name="TextBox 17">
            <a:extLst>
              <a:ext uri="{FF2B5EF4-FFF2-40B4-BE49-F238E27FC236}">
                <a16:creationId xmlns:a16="http://schemas.microsoft.com/office/drawing/2014/main" id="{64B34822-29D0-402A-B058-E76EB9B985CC}"/>
              </a:ext>
            </a:extLst>
          </p:cNvPr>
          <p:cNvSpPr txBox="1"/>
          <p:nvPr userDrawn="1"/>
        </p:nvSpPr>
        <p:spPr>
          <a:xfrm>
            <a:off x="10792558" y="3506769"/>
            <a:ext cx="1872761" cy="794043"/>
          </a:xfrm>
          <a:prstGeom prst="rect">
            <a:avLst/>
          </a:prstGeom>
          <a:noFill/>
        </p:spPr>
        <p:txBody>
          <a:bodyPr wrap="square" lIns="182867" tIns="146294" rIns="182867" bIns="146294" rtlCol="0">
            <a:spAutoFit/>
          </a:bodyPr>
          <a:lstStyle/>
          <a:p>
            <a:pPr marL="0" marR="0" lvl="0" indent="0" defTabSz="914358" eaLnBrk="1" fontAlgn="auto" latinLnBrk="0" hangingPunct="1">
              <a:lnSpc>
                <a:spcPct val="90000"/>
              </a:lnSpc>
              <a:spcBef>
                <a:spcPts val="0"/>
              </a:spcBef>
              <a:spcAft>
                <a:spcPts val="600"/>
              </a:spcAft>
              <a:buClrTx/>
              <a:buSzTx/>
              <a:buFontTx/>
              <a:buNone/>
              <a:tabLst/>
              <a:defRPr/>
            </a:pPr>
            <a:r>
              <a:rPr kumimoji="0" lang="en-US" sz="3600" b="0" i="0" u="none" strike="noStrike" kern="0" cap="none" spc="0" normalizeH="0" baseline="0" noProof="0">
                <a:ln>
                  <a:noFill/>
                </a:ln>
                <a:solidFill>
                  <a:srgbClr val="F2F2F2">
                    <a:alpha val="49000"/>
                  </a:srgbClr>
                </a:solidFill>
                <a:effectLst/>
                <a:uLnTx/>
                <a:uFillTx/>
              </a:rPr>
              <a:t>.NET</a:t>
            </a:r>
          </a:p>
        </p:txBody>
      </p:sp>
      <p:pic>
        <p:nvPicPr>
          <p:cNvPr id="4" name="Picture 3" descr="A picture containing text, clock&#10;&#10;Description automatically generated">
            <a:extLst>
              <a:ext uri="{FF2B5EF4-FFF2-40B4-BE49-F238E27FC236}">
                <a16:creationId xmlns:a16="http://schemas.microsoft.com/office/drawing/2014/main" id="{8DB81A5D-32A6-4EED-9A2E-3016B1100B89}"/>
              </a:ext>
            </a:extLst>
          </p:cNvPr>
          <p:cNvPicPr>
            <a:picLocks noChangeAspect="1"/>
          </p:cNvPicPr>
          <p:nvPr userDrawn="1"/>
        </p:nvPicPr>
        <p:blipFill>
          <a:blip r:embed="rId3"/>
          <a:stretch>
            <a:fillRect/>
          </a:stretch>
        </p:blipFill>
        <p:spPr>
          <a:xfrm>
            <a:off x="269239" y="1676400"/>
            <a:ext cx="2227390" cy="2227390"/>
          </a:xfrm>
          <a:prstGeom prst="rect">
            <a:avLst/>
          </a:prstGeom>
        </p:spPr>
      </p:pic>
    </p:spTree>
    <p:extLst>
      <p:ext uri="{BB962C8B-B14F-4D97-AF65-F5344CB8AC3E}">
        <p14:creationId xmlns:p14="http://schemas.microsoft.com/office/powerpoint/2010/main" val="134574522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Blank Slide">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80005713"/>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sp>
        <p:nvSpPr>
          <p:cNvPr id="6"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Tree>
    <p:extLst>
      <p:ext uri="{BB962C8B-B14F-4D97-AF65-F5344CB8AC3E}">
        <p14:creationId xmlns:p14="http://schemas.microsoft.com/office/powerpoint/2010/main" val="1128057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4406">
          <p15:clr>
            <a:srgbClr val="C35EA4"/>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White Background">
    <p:spTree>
      <p:nvGrpSpPr>
        <p:cNvPr id="1" name=""/>
        <p:cNvGrpSpPr/>
        <p:nvPr/>
      </p:nvGrpSpPr>
      <p:grpSpPr>
        <a:xfrm>
          <a:off x="0" y="0"/>
          <a:ext cx="0" cy="0"/>
          <a:chOff x="0" y="0"/>
          <a:chExt cx="0" cy="0"/>
        </a:xfrm>
      </p:grpSpPr>
      <p:sp>
        <p:nvSpPr>
          <p:cNvPr id="7" name="Title 2"/>
          <p:cNvSpPr>
            <a:spLocks noGrp="1"/>
          </p:cNvSpPr>
          <p:nvPr>
            <p:ph type="title"/>
          </p:nvPr>
        </p:nvSpPr>
        <p:spPr>
          <a:xfrm>
            <a:off x="538478" y="286381"/>
            <a:ext cx="11653523" cy="927940"/>
          </a:xfrm>
          <a:prstGeom prst="rect">
            <a:avLst/>
          </a:prstGeom>
        </p:spPr>
        <p:txBody>
          <a:bodyPr>
            <a:normAutofit/>
          </a:bodyPr>
          <a:lstStyle>
            <a:lvl1pPr algn="l">
              <a:defRPr sz="4800" b="0">
                <a:solidFill>
                  <a:srgbClr val="505050"/>
                </a:solidFill>
                <a:latin typeface="Segoe UI Light" panose="020B0502040204020203" pitchFamily="34" charset="0"/>
              </a:defRPr>
            </a:lvl1pPr>
          </a:lstStyle>
          <a:p>
            <a:r>
              <a:rPr lang="en-US"/>
              <a:t>Click to edit Master title style</a:t>
            </a:r>
          </a:p>
        </p:txBody>
      </p:sp>
      <p:sp>
        <p:nvSpPr>
          <p:cNvPr id="4" name="Footer Placeholder 2"/>
          <p:cNvSpPr>
            <a:spLocks noGrp="1"/>
          </p:cNvSpPr>
          <p:nvPr>
            <p:ph type="ftr" sz="quarter" idx="14"/>
          </p:nvPr>
        </p:nvSpPr>
        <p:spPr/>
        <p:txBody>
          <a:bodyPr/>
          <a:lstStyle>
            <a:lvl1pPr fontAlgn="base">
              <a:spcBef>
                <a:spcPct val="0"/>
              </a:spcBef>
              <a:spcAft>
                <a:spcPct val="0"/>
              </a:spcAft>
              <a:defRPr>
                <a:solidFill>
                  <a:srgbClr val="505050"/>
                </a:solidFill>
              </a:defRPr>
            </a:lvl1pPr>
          </a:lstStyle>
          <a:p>
            <a:pPr>
              <a:defRPr/>
            </a:pPr>
            <a:endParaRPr/>
          </a:p>
        </p:txBody>
      </p:sp>
      <p:sp>
        <p:nvSpPr>
          <p:cNvPr id="5" name="Slide Number Placeholder 3"/>
          <p:cNvSpPr>
            <a:spLocks noGrp="1"/>
          </p:cNvSpPr>
          <p:nvPr>
            <p:ph type="sldNum" sz="quarter" idx="15"/>
          </p:nvPr>
        </p:nvSpPr>
        <p:spPr/>
        <p:txBody>
          <a:bodyPr/>
          <a:lstStyle>
            <a:lvl1pPr>
              <a:defRPr/>
            </a:lvl1pPr>
          </a:lstStyle>
          <a:p>
            <a:endParaRPr lang="en-US"/>
          </a:p>
        </p:txBody>
      </p:sp>
    </p:spTree>
    <p:extLst>
      <p:ext uri="{BB962C8B-B14F-4D97-AF65-F5344CB8AC3E}">
        <p14:creationId xmlns:p14="http://schemas.microsoft.com/office/powerpoint/2010/main" val="3439673813"/>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Blank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71281571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Blank Purpl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6184882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0A11C-A8D4-6C4D-9BC8-64E48AD30D7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D331764-D0FD-C041-9C7E-0E4A43C8840D}"/>
              </a:ext>
            </a:extLst>
          </p:cNvPr>
          <p:cNvSpPr>
            <a:spLocks noGrp="1"/>
          </p:cNvSpPr>
          <p:nvPr>
            <p:ph type="subTitle" idx="1"/>
          </p:nvPr>
        </p:nvSpPr>
        <p:spPr>
          <a:xfrm>
            <a:off x="1524000" y="3602037"/>
            <a:ext cx="9144000" cy="1655763"/>
          </a:xfrm>
        </p:spPr>
        <p:txBody>
          <a:bodyPr/>
          <a:lstStyle>
            <a:lvl1pPr marL="0" indent="0" algn="ctr">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ADC7AB4-98BC-AF48-AFE6-8627194A5CA6}"/>
              </a:ext>
            </a:extLst>
          </p:cNvPr>
          <p:cNvSpPr>
            <a:spLocks noGrp="1"/>
          </p:cNvSpPr>
          <p:nvPr>
            <p:ph type="dt" sz="half" idx="10"/>
          </p:nvPr>
        </p:nvSpPr>
        <p:spPr/>
        <p:txBody>
          <a:bodyPr/>
          <a:lstStyle/>
          <a:p>
            <a:fld id="{0A627400-D089-7447-864B-77479EBD4214}" type="datetimeFigureOut">
              <a:rPr lang="en-US" smtClean="0"/>
              <a:t>3/29/2022</a:t>
            </a:fld>
            <a:endParaRPr lang="en-US"/>
          </a:p>
        </p:txBody>
      </p:sp>
      <p:sp>
        <p:nvSpPr>
          <p:cNvPr id="5" name="Footer Placeholder 4">
            <a:extLst>
              <a:ext uri="{FF2B5EF4-FFF2-40B4-BE49-F238E27FC236}">
                <a16:creationId xmlns:a16="http://schemas.microsoft.com/office/drawing/2014/main" id="{830E2CE4-748E-A04B-BB23-47BF9CF92D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414B8D-DB37-EC43-BCFA-555B02164E2A}"/>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420464231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p>
            <a:fld id="{0A627400-D089-7447-864B-77479EBD4214}" type="datetimeFigureOut">
              <a:rPr lang="en-US" smtClean="0"/>
              <a:t>3/29/2022</a:t>
            </a:fld>
            <a:endParaRPr lang="en-US"/>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79537591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757EB-4E89-E242-A168-D43300293B62}"/>
              </a:ext>
            </a:extLst>
          </p:cNvPr>
          <p:cNvSpPr>
            <a:spLocks noGrp="1"/>
          </p:cNvSpPr>
          <p:nvPr>
            <p:ph type="title"/>
          </p:nvPr>
        </p:nvSpPr>
        <p:spPr>
          <a:xfrm>
            <a:off x="831851" y="1709740"/>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75685AA-91AE-C64E-93AC-A496F2A7B1D3}"/>
              </a:ext>
            </a:extLst>
          </p:cNvPr>
          <p:cNvSpPr>
            <a:spLocks noGrp="1"/>
          </p:cNvSpPr>
          <p:nvPr>
            <p:ph type="body" idx="1"/>
          </p:nvPr>
        </p:nvSpPr>
        <p:spPr>
          <a:xfrm>
            <a:off x="831851" y="4589464"/>
            <a:ext cx="10515600" cy="1500187"/>
          </a:xfrm>
        </p:spPr>
        <p:txBody>
          <a:bodyPr/>
          <a:lstStyle>
            <a:lvl1pPr marL="0" indent="0">
              <a:buNone/>
              <a:defRPr sz="2400">
                <a:solidFill>
                  <a:schemeClr val="tx1">
                    <a:tint val="75000"/>
                  </a:schemeClr>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092AC60-9D74-8B41-930D-BB628CAABBF0}"/>
              </a:ext>
            </a:extLst>
          </p:cNvPr>
          <p:cNvSpPr>
            <a:spLocks noGrp="1"/>
          </p:cNvSpPr>
          <p:nvPr>
            <p:ph type="dt" sz="half" idx="10"/>
          </p:nvPr>
        </p:nvSpPr>
        <p:spPr/>
        <p:txBody>
          <a:bodyPr/>
          <a:lstStyle/>
          <a:p>
            <a:fld id="{0A627400-D089-7447-864B-77479EBD4214}" type="datetimeFigureOut">
              <a:rPr lang="en-US" smtClean="0"/>
              <a:t>3/29/2022</a:t>
            </a:fld>
            <a:endParaRPr lang="en-US"/>
          </a:p>
        </p:txBody>
      </p:sp>
      <p:sp>
        <p:nvSpPr>
          <p:cNvPr id="5" name="Footer Placeholder 4">
            <a:extLst>
              <a:ext uri="{FF2B5EF4-FFF2-40B4-BE49-F238E27FC236}">
                <a16:creationId xmlns:a16="http://schemas.microsoft.com/office/drawing/2014/main" id="{16321E3F-34DB-7B4D-9244-CCADF2A1431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FB0466-2D9D-1140-B7F5-7E5C97FF6F8F}"/>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411414914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60501-FEE8-4A43-A887-C778D57CCB0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DE4D5F-58EF-5047-BAEF-694F619DB35D}"/>
              </a:ext>
            </a:extLst>
          </p:cNvPr>
          <p:cNvSpPr>
            <a:spLocks noGrp="1"/>
          </p:cNvSpPr>
          <p:nvPr>
            <p:ph sz="half" idx="1"/>
          </p:nvPr>
        </p:nvSpPr>
        <p:spPr>
          <a:xfrm>
            <a:off x="838200" y="1825625"/>
            <a:ext cx="5181600" cy="43513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BB60468-267F-1F45-AAA2-30AF13763E59}"/>
              </a:ext>
            </a:extLst>
          </p:cNvPr>
          <p:cNvSpPr>
            <a:spLocks noGrp="1"/>
          </p:cNvSpPr>
          <p:nvPr>
            <p:ph sz="half" idx="2"/>
          </p:nvPr>
        </p:nvSpPr>
        <p:spPr>
          <a:xfrm>
            <a:off x="6172200" y="1825625"/>
            <a:ext cx="5181600" cy="43513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1138E6A-F55F-9B41-BB5F-C47771404DD5}"/>
              </a:ext>
            </a:extLst>
          </p:cNvPr>
          <p:cNvSpPr>
            <a:spLocks noGrp="1"/>
          </p:cNvSpPr>
          <p:nvPr>
            <p:ph type="dt" sz="half" idx="10"/>
          </p:nvPr>
        </p:nvSpPr>
        <p:spPr/>
        <p:txBody>
          <a:bodyPr/>
          <a:lstStyle/>
          <a:p>
            <a:fld id="{0A627400-D089-7447-864B-77479EBD4214}" type="datetimeFigureOut">
              <a:rPr lang="en-US" smtClean="0"/>
              <a:t>3/29/2022</a:t>
            </a:fld>
            <a:endParaRPr lang="en-US"/>
          </a:p>
        </p:txBody>
      </p:sp>
      <p:sp>
        <p:nvSpPr>
          <p:cNvPr id="6" name="Footer Placeholder 5">
            <a:extLst>
              <a:ext uri="{FF2B5EF4-FFF2-40B4-BE49-F238E27FC236}">
                <a16:creationId xmlns:a16="http://schemas.microsoft.com/office/drawing/2014/main" id="{7392FE18-73E8-D64A-AB50-97C717CC84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31D3D61-E3AB-0747-BB3D-CFD3451A5BAB}"/>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57064866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00A6E-DE0E-2047-9B57-B6C41644319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DF9A373-AE7E-BE47-8F90-0C128D8C9821}"/>
              </a:ext>
            </a:extLst>
          </p:cNvPr>
          <p:cNvSpPr>
            <a:spLocks noGrp="1"/>
          </p:cNvSpPr>
          <p:nvPr>
            <p:ph type="body" idx="1"/>
          </p:nvPr>
        </p:nvSpPr>
        <p:spPr>
          <a:xfrm>
            <a:off x="839789" y="1681163"/>
            <a:ext cx="5157787"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C1BE476-02D3-DB4A-8088-2F39581474AE}"/>
              </a:ext>
            </a:extLst>
          </p:cNvPr>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0882436-7D37-7042-86BD-45DF3540E401}"/>
              </a:ext>
            </a:extLst>
          </p:cNvPr>
          <p:cNvSpPr>
            <a:spLocks noGrp="1"/>
          </p:cNvSpPr>
          <p:nvPr>
            <p:ph type="body" sz="quarter" idx="3"/>
          </p:nvPr>
        </p:nvSpPr>
        <p:spPr>
          <a:xfrm>
            <a:off x="6172201" y="1681163"/>
            <a:ext cx="5183188"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A9A76ED-D4BC-F841-81E1-15917572ADBA}"/>
              </a:ext>
            </a:extLst>
          </p:cNvPr>
          <p:cNvSpPr>
            <a:spLocks noGrp="1"/>
          </p:cNvSpPr>
          <p:nvPr>
            <p:ph sz="quarter" idx="4"/>
          </p:nvPr>
        </p:nvSpPr>
        <p:spPr>
          <a:xfrm>
            <a:off x="6172201"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0B39283-87BD-9944-A83A-B75EA0420282}"/>
              </a:ext>
            </a:extLst>
          </p:cNvPr>
          <p:cNvSpPr>
            <a:spLocks noGrp="1"/>
          </p:cNvSpPr>
          <p:nvPr>
            <p:ph type="dt" sz="half" idx="10"/>
          </p:nvPr>
        </p:nvSpPr>
        <p:spPr/>
        <p:txBody>
          <a:bodyPr/>
          <a:lstStyle/>
          <a:p>
            <a:fld id="{0A627400-D089-7447-864B-77479EBD4214}" type="datetimeFigureOut">
              <a:rPr lang="en-US" smtClean="0"/>
              <a:t>3/29/2022</a:t>
            </a:fld>
            <a:endParaRPr lang="en-US"/>
          </a:p>
        </p:txBody>
      </p:sp>
      <p:sp>
        <p:nvSpPr>
          <p:cNvPr id="8" name="Footer Placeholder 7">
            <a:extLst>
              <a:ext uri="{FF2B5EF4-FFF2-40B4-BE49-F238E27FC236}">
                <a16:creationId xmlns:a16="http://schemas.microsoft.com/office/drawing/2014/main" id="{A8D46DFF-F0FE-C544-BB34-8F3B5EFEAAC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52BAA5F-1E1E-0842-A6CF-0544FADA7B93}"/>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01834001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Code Samp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hasCustomPrompt="1"/>
          </p:nvPr>
        </p:nvSpPr>
        <p:spPr/>
        <p:txBody>
          <a:bodyPr/>
          <a:lstStyle>
            <a:lvl1pPr marL="0" indent="0">
              <a:buNone/>
              <a:defRPr>
                <a:latin typeface="Consolas" panose="020B0609020204030204" pitchFamily="49" charset="0"/>
                <a:cs typeface="Consolas" panose="020B0609020204030204" pitchFamily="49" charset="0"/>
              </a:defRPr>
            </a:lvl1pPr>
            <a:lvl2pPr marL="457189" indent="0">
              <a:buNone/>
              <a:defRPr>
                <a:latin typeface="Consolas" panose="020B0609020204030204" pitchFamily="49" charset="0"/>
                <a:cs typeface="Consolas" panose="020B0609020204030204" pitchFamily="49" charset="0"/>
              </a:defRPr>
            </a:lvl2pPr>
            <a:lvl3pPr marL="914377" indent="0">
              <a:buNone/>
              <a:defRPr>
                <a:latin typeface="Consolas" panose="020B0609020204030204" pitchFamily="49" charset="0"/>
                <a:cs typeface="Consolas" panose="020B0609020204030204" pitchFamily="49" charset="0"/>
              </a:defRPr>
            </a:lvl3pPr>
            <a:lvl4pPr marL="1371566" indent="0">
              <a:buNone/>
              <a:defRPr>
                <a:latin typeface="Consolas" panose="020B0609020204030204" pitchFamily="49" charset="0"/>
                <a:cs typeface="Consolas" panose="020B0609020204030204" pitchFamily="49" charset="0"/>
              </a:defRPr>
            </a:lvl4pPr>
            <a:lvl5pPr marL="1828754" indent="0">
              <a:buNone/>
              <a:defRPr>
                <a:latin typeface="Consolas" panose="020B0609020204030204" pitchFamily="49" charset="0"/>
                <a:cs typeface="Consolas" panose="020B0609020204030204" pitchFamily="49" charset="0"/>
              </a:defRPr>
            </a:lvl5pPr>
          </a:lstStyle>
          <a:p>
            <a:pPr lvl="0"/>
            <a:r>
              <a:rPr lang="en-US"/>
              <a:t>Code sample</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p>
            <a:fld id="{0A627400-D089-7447-864B-77479EBD4214}" type="datetimeFigureOut">
              <a:rPr lang="en-US" smtClean="0"/>
              <a:t>3/29/2022</a:t>
            </a:fld>
            <a:endParaRPr lang="en-US"/>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12120571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rogres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2AABD-0390-5149-AC89-BDB4D26196F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77FEAFF-80BF-634D-9E1A-5557D42C427B}"/>
              </a:ext>
            </a:extLst>
          </p:cNvPr>
          <p:cNvSpPr>
            <a:spLocks noGrp="1"/>
          </p:cNvSpPr>
          <p:nvPr>
            <p:ph type="dt" sz="half" idx="10"/>
          </p:nvPr>
        </p:nvSpPr>
        <p:spPr/>
        <p:txBody>
          <a:bodyPr/>
          <a:lstStyle/>
          <a:p>
            <a:fld id="{0A627400-D089-7447-864B-77479EBD4214}" type="datetimeFigureOut">
              <a:rPr lang="en-US" smtClean="0"/>
              <a:pPr/>
              <a:t>3/29/2022</a:t>
            </a:fld>
            <a:endParaRPr lang="en-US"/>
          </a:p>
        </p:txBody>
      </p:sp>
      <p:sp>
        <p:nvSpPr>
          <p:cNvPr id="4" name="Footer Placeholder 3">
            <a:extLst>
              <a:ext uri="{FF2B5EF4-FFF2-40B4-BE49-F238E27FC236}">
                <a16:creationId xmlns:a16="http://schemas.microsoft.com/office/drawing/2014/main" id="{414FEAE8-62E8-DF40-B793-395FF00D70B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506F6DF-02D9-A943-950B-0BE4E7CCCA9D}"/>
              </a:ext>
            </a:extLst>
          </p:cNvPr>
          <p:cNvSpPr>
            <a:spLocks noGrp="1"/>
          </p:cNvSpPr>
          <p:nvPr>
            <p:ph type="sldNum" sz="quarter" idx="12"/>
          </p:nvPr>
        </p:nvSpPr>
        <p:spPr/>
        <p:txBody>
          <a:bodyPr/>
          <a:lstStyle/>
          <a:p>
            <a:fld id="{CDACE531-2FE7-1449-9EEA-A972806695F4}" type="slidenum">
              <a:rPr lang="en-US" smtClean="0"/>
              <a:pPr/>
              <a:t>‹#›</a:t>
            </a:fld>
            <a:endParaRPr lang="en-US"/>
          </a:p>
        </p:txBody>
      </p:sp>
      <p:graphicFrame>
        <p:nvGraphicFramePr>
          <p:cNvPr id="7" name="Diagram 6">
            <a:extLst>
              <a:ext uri="{FF2B5EF4-FFF2-40B4-BE49-F238E27FC236}">
                <a16:creationId xmlns:a16="http://schemas.microsoft.com/office/drawing/2014/main" id="{11B645DB-1556-2F4A-B659-25BAB30ADD11}"/>
              </a:ext>
            </a:extLst>
          </p:cNvPr>
          <p:cNvGraphicFramePr/>
          <p:nvPr userDrawn="1"/>
        </p:nvGraphicFramePr>
        <p:xfrm>
          <a:off x="2032000" y="719667"/>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591077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8409503"/>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810EC-A5E8-2E46-AB03-8D03FBCC2DF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CB57726-BA5E-6945-BEE4-78CB6035864D}"/>
              </a:ext>
            </a:extLst>
          </p:cNvPr>
          <p:cNvSpPr>
            <a:spLocks noGrp="1"/>
          </p:cNvSpPr>
          <p:nvPr>
            <p:ph type="dt" sz="half" idx="10"/>
          </p:nvPr>
        </p:nvSpPr>
        <p:spPr/>
        <p:txBody>
          <a:bodyPr/>
          <a:lstStyle/>
          <a:p>
            <a:fld id="{0A627400-D089-7447-864B-77479EBD4214}" type="datetimeFigureOut">
              <a:rPr lang="en-US" smtClean="0"/>
              <a:t>3/29/2022</a:t>
            </a:fld>
            <a:endParaRPr lang="en-US"/>
          </a:p>
        </p:txBody>
      </p:sp>
      <p:sp>
        <p:nvSpPr>
          <p:cNvPr id="4" name="Footer Placeholder 3">
            <a:extLst>
              <a:ext uri="{FF2B5EF4-FFF2-40B4-BE49-F238E27FC236}">
                <a16:creationId xmlns:a16="http://schemas.microsoft.com/office/drawing/2014/main" id="{ED396361-B795-A142-932A-70BF9F3A542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8C45BF7-0A08-3040-A6B3-9DE010871505}"/>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74211608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ADD0FB5-8750-2E43-A44E-E5888302001F}"/>
              </a:ext>
            </a:extLst>
          </p:cNvPr>
          <p:cNvSpPr>
            <a:spLocks noGrp="1"/>
          </p:cNvSpPr>
          <p:nvPr>
            <p:ph type="dt" sz="half" idx="10"/>
          </p:nvPr>
        </p:nvSpPr>
        <p:spPr/>
        <p:txBody>
          <a:bodyPr/>
          <a:lstStyle/>
          <a:p>
            <a:fld id="{0A627400-D089-7447-864B-77479EBD4214}" type="datetimeFigureOut">
              <a:rPr lang="en-US" smtClean="0"/>
              <a:t>3/29/2022</a:t>
            </a:fld>
            <a:endParaRPr lang="en-US"/>
          </a:p>
        </p:txBody>
      </p:sp>
      <p:sp>
        <p:nvSpPr>
          <p:cNvPr id="3" name="Footer Placeholder 2">
            <a:extLst>
              <a:ext uri="{FF2B5EF4-FFF2-40B4-BE49-F238E27FC236}">
                <a16:creationId xmlns:a16="http://schemas.microsoft.com/office/drawing/2014/main" id="{FDDB610F-7B19-C746-9E0B-2E5B1ECA56B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D41F611-C530-CE49-B2FA-F7DB8E10BB84}"/>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93435274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3F4C8-ACE5-AA41-9EBC-6F219CCD020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526919D-151A-7C4C-8A71-C4ABA1A22170}"/>
              </a:ext>
            </a:extLst>
          </p:cNvPr>
          <p:cNvSpPr>
            <a:spLocks noGrp="1"/>
          </p:cNvSpPr>
          <p:nvPr>
            <p:ph idx="1"/>
          </p:nvPr>
        </p:nvSpPr>
        <p:spPr>
          <a:xfrm>
            <a:off x="5183188"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3FBA6F2-5020-7242-9E57-E0675E0B2F36}"/>
              </a:ext>
            </a:extLst>
          </p:cNvPr>
          <p:cNvSpPr>
            <a:spLocks noGrp="1"/>
          </p:cNvSpPr>
          <p:nvPr>
            <p:ph type="body" sz="half" idx="2"/>
          </p:nvPr>
        </p:nvSpPr>
        <p:spPr>
          <a:xfrm>
            <a:off x="839788" y="2057401"/>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7336613-A664-FA43-A06B-0B7D89B886D7}"/>
              </a:ext>
            </a:extLst>
          </p:cNvPr>
          <p:cNvSpPr>
            <a:spLocks noGrp="1"/>
          </p:cNvSpPr>
          <p:nvPr>
            <p:ph type="dt" sz="half" idx="10"/>
          </p:nvPr>
        </p:nvSpPr>
        <p:spPr/>
        <p:txBody>
          <a:bodyPr/>
          <a:lstStyle/>
          <a:p>
            <a:fld id="{0A627400-D089-7447-864B-77479EBD4214}" type="datetimeFigureOut">
              <a:rPr lang="en-US" smtClean="0"/>
              <a:t>3/29/2022</a:t>
            </a:fld>
            <a:endParaRPr lang="en-US"/>
          </a:p>
        </p:txBody>
      </p:sp>
      <p:sp>
        <p:nvSpPr>
          <p:cNvPr id="6" name="Footer Placeholder 5">
            <a:extLst>
              <a:ext uri="{FF2B5EF4-FFF2-40B4-BE49-F238E27FC236}">
                <a16:creationId xmlns:a16="http://schemas.microsoft.com/office/drawing/2014/main" id="{D8F30207-37C8-244F-BB68-9F8052354BA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4E8AD2-D0EA-8F4D-87DC-04542465F06D}"/>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16177669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3D9E6-2CA3-2544-A192-D985D823E57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2E2FEFA-8567-2C47-85B7-8DDFFB584554}"/>
              </a:ext>
            </a:extLst>
          </p:cNvPr>
          <p:cNvSpPr>
            <a:spLocks noGrp="1"/>
          </p:cNvSpPr>
          <p:nvPr>
            <p:ph type="pic" idx="1"/>
          </p:nvPr>
        </p:nvSpPr>
        <p:spPr>
          <a:xfrm>
            <a:off x="5183188" y="987426"/>
            <a:ext cx="6172200" cy="4873625"/>
          </a:xfrm>
        </p:spPr>
        <p:txBody>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a:p>
        </p:txBody>
      </p:sp>
      <p:sp>
        <p:nvSpPr>
          <p:cNvPr id="4" name="Text Placeholder 3">
            <a:extLst>
              <a:ext uri="{FF2B5EF4-FFF2-40B4-BE49-F238E27FC236}">
                <a16:creationId xmlns:a16="http://schemas.microsoft.com/office/drawing/2014/main" id="{2616CA7B-86B2-1443-A763-E8CF8795D2C4}"/>
              </a:ext>
            </a:extLst>
          </p:cNvPr>
          <p:cNvSpPr>
            <a:spLocks noGrp="1"/>
          </p:cNvSpPr>
          <p:nvPr>
            <p:ph type="body" sz="half" idx="2"/>
          </p:nvPr>
        </p:nvSpPr>
        <p:spPr>
          <a:xfrm>
            <a:off x="839788" y="2057401"/>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25604EC-890E-114F-B30A-63738A82E2E5}"/>
              </a:ext>
            </a:extLst>
          </p:cNvPr>
          <p:cNvSpPr>
            <a:spLocks noGrp="1"/>
          </p:cNvSpPr>
          <p:nvPr>
            <p:ph type="dt" sz="half" idx="10"/>
          </p:nvPr>
        </p:nvSpPr>
        <p:spPr/>
        <p:txBody>
          <a:bodyPr/>
          <a:lstStyle/>
          <a:p>
            <a:fld id="{0A627400-D089-7447-864B-77479EBD4214}" type="datetimeFigureOut">
              <a:rPr lang="en-US" smtClean="0"/>
              <a:t>3/29/2022</a:t>
            </a:fld>
            <a:endParaRPr lang="en-US"/>
          </a:p>
        </p:txBody>
      </p:sp>
      <p:sp>
        <p:nvSpPr>
          <p:cNvPr id="6" name="Footer Placeholder 5">
            <a:extLst>
              <a:ext uri="{FF2B5EF4-FFF2-40B4-BE49-F238E27FC236}">
                <a16:creationId xmlns:a16="http://schemas.microsoft.com/office/drawing/2014/main" id="{1F1EA932-181E-D243-8AEB-86E683A0CD4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C7439FE-C77A-E345-AB8F-0CF0003F5AA5}"/>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65343491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White Background">
    <p:spTree>
      <p:nvGrpSpPr>
        <p:cNvPr id="1" name=""/>
        <p:cNvGrpSpPr/>
        <p:nvPr/>
      </p:nvGrpSpPr>
      <p:grpSpPr>
        <a:xfrm>
          <a:off x="0" y="0"/>
          <a:ext cx="0" cy="0"/>
          <a:chOff x="0" y="0"/>
          <a:chExt cx="0" cy="0"/>
        </a:xfrm>
      </p:grpSpPr>
      <p:sp>
        <p:nvSpPr>
          <p:cNvPr id="7" name="Title 2"/>
          <p:cNvSpPr>
            <a:spLocks noGrp="1"/>
          </p:cNvSpPr>
          <p:nvPr>
            <p:ph type="title"/>
          </p:nvPr>
        </p:nvSpPr>
        <p:spPr>
          <a:xfrm>
            <a:off x="538477" y="286382"/>
            <a:ext cx="11653523" cy="927940"/>
          </a:xfrm>
          <a:prstGeom prst="rect">
            <a:avLst/>
          </a:prstGeom>
        </p:spPr>
        <p:txBody>
          <a:bodyPr>
            <a:normAutofit/>
          </a:bodyPr>
          <a:lstStyle>
            <a:lvl1pPr algn="l">
              <a:defRPr sz="4800" b="0">
                <a:solidFill>
                  <a:srgbClr val="505050"/>
                </a:solidFill>
                <a:latin typeface="Segoe UI Light" panose="020B0502040204020203" pitchFamily="34" charset="0"/>
              </a:defRPr>
            </a:lvl1pPr>
          </a:lstStyle>
          <a:p>
            <a:r>
              <a:rPr lang="en-US"/>
              <a:t>Click to edit Master title style</a:t>
            </a:r>
          </a:p>
        </p:txBody>
      </p:sp>
      <p:sp>
        <p:nvSpPr>
          <p:cNvPr id="4" name="Footer Placeholder 2"/>
          <p:cNvSpPr>
            <a:spLocks noGrp="1"/>
          </p:cNvSpPr>
          <p:nvPr>
            <p:ph type="ftr" sz="quarter" idx="14"/>
          </p:nvPr>
        </p:nvSpPr>
        <p:spPr/>
        <p:txBody>
          <a:bodyPr/>
          <a:lstStyle>
            <a:lvl1pPr fontAlgn="base">
              <a:spcBef>
                <a:spcPct val="0"/>
              </a:spcBef>
              <a:spcAft>
                <a:spcPct val="0"/>
              </a:spcAft>
              <a:defRPr>
                <a:solidFill>
                  <a:srgbClr val="505050"/>
                </a:solidFill>
              </a:defRPr>
            </a:lvl1pPr>
          </a:lstStyle>
          <a:p>
            <a:pPr>
              <a:defRPr/>
            </a:pPr>
            <a:endParaRPr/>
          </a:p>
        </p:txBody>
      </p:sp>
      <p:sp>
        <p:nvSpPr>
          <p:cNvPr id="5" name="Slide Number Placeholder 3"/>
          <p:cNvSpPr>
            <a:spLocks noGrp="1"/>
          </p:cNvSpPr>
          <p:nvPr>
            <p:ph type="sldNum" sz="quarter" idx="15"/>
          </p:nvPr>
        </p:nvSpPr>
        <p:spPr/>
        <p:txBody>
          <a:bodyPr/>
          <a:lstStyle>
            <a:lvl1pPr>
              <a:defRPr/>
            </a:lvl1pPr>
          </a:lstStyle>
          <a:p>
            <a:endParaRPr lang="en-US"/>
          </a:p>
        </p:txBody>
      </p:sp>
    </p:spTree>
    <p:extLst>
      <p:ext uri="{BB962C8B-B14F-4D97-AF65-F5344CB8AC3E}">
        <p14:creationId xmlns:p14="http://schemas.microsoft.com/office/powerpoint/2010/main" val="3515858324"/>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nk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92385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a:t>Click to edit Master text styles</a:t>
            </a:r>
          </a:p>
        </p:txBody>
      </p:sp>
    </p:spTree>
    <p:extLst>
      <p:ext uri="{BB962C8B-B14F-4D97-AF65-F5344CB8AC3E}">
        <p14:creationId xmlns:p14="http://schemas.microsoft.com/office/powerpoint/2010/main" val="1713258270"/>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a:t>Click to edit Master title style</a:t>
            </a:r>
            <a:endParaRPr lang="en-US" dirty="0"/>
          </a:p>
        </p:txBody>
      </p:sp>
    </p:spTree>
    <p:extLst>
      <p:ext uri="{BB962C8B-B14F-4D97-AF65-F5344CB8AC3E}">
        <p14:creationId xmlns:p14="http://schemas.microsoft.com/office/powerpoint/2010/main" val="1409959708"/>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77582" y="1635896"/>
            <a:ext cx="2689274" cy="4931036"/>
          </a:xfrm>
        </p:spPr>
        <p:txBody>
          <a:bodyPr>
            <a:noAutofit/>
          </a:bodyPr>
          <a:lstStyle>
            <a:lvl1pPr marL="336145" indent="-336145">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1373226340"/>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Font typeface="Arial" panose="020B0604020202020204" pitchFamily="34" charset="0"/>
              <a:buNone/>
              <a:defRPr lang="en-US" sz="3529" kern="1200" dirty="0" smtClean="0">
                <a:gradFill>
                  <a:gsLst>
                    <a:gs pos="1299">
                      <a:schemeClr val="tx1"/>
                    </a:gs>
                    <a:gs pos="100000">
                      <a:schemeClr val="tx1"/>
                    </a:gs>
                  </a:gsLst>
                  <a:lin ang="5400000" scaled="0"/>
                </a:gradFill>
                <a:latin typeface="+mj-lt"/>
                <a:ea typeface="+mn-ea"/>
                <a:cs typeface="+mn-cs"/>
              </a:defRPr>
            </a:lvl1pPr>
          </a:lstStyle>
          <a:p>
            <a:pPr marL="0" lvl="0" indent="0" algn="l" defTabSz="896157" rtl="0" eaLnBrk="1" latinLnBrk="0" hangingPunct="1">
              <a:spcBef>
                <a:spcPct val="20000"/>
              </a:spcBef>
            </a:pPr>
            <a:r>
              <a:rPr lang="en-US"/>
              <a:t>Click to edit Master text styles</a:t>
            </a:r>
          </a:p>
        </p:txBody>
      </p:sp>
      <p:sp>
        <p:nvSpPr>
          <p:cNvPr id="7" name="Picture Placeholder 12"/>
          <p:cNvSpPr>
            <a:spLocks noGrp="1"/>
          </p:cNvSpPr>
          <p:nvPr>
            <p:ph type="pic" sz="quarter" idx="16"/>
          </p:nvPr>
        </p:nvSpPr>
        <p:spPr>
          <a:xfrm>
            <a:off x="269239" y="1505896"/>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a:t>Drag picture to placeholder or click icon to add</a:t>
            </a:r>
            <a:endParaRPr lang="en-US" dirty="0"/>
          </a:p>
        </p:txBody>
      </p:sp>
      <p:sp>
        <p:nvSpPr>
          <p:cNvPr id="3" name="Title 2"/>
          <p:cNvSpPr>
            <a:spLocks noGrp="1"/>
          </p:cNvSpPr>
          <p:nvPr>
            <p:ph type="title"/>
          </p:nvPr>
        </p:nvSpPr>
        <p:spPr/>
        <p:txBody>
          <a:bodyPr wrap="none" lIns="182880" tIns="146304" rIns="182880" bIns="146304"/>
          <a:lstStyle/>
          <a:p>
            <a:r>
              <a:rPr lang="en-US"/>
              <a:t>Click to edit Master title style</a:t>
            </a:r>
            <a:endParaRPr lang="en-US" dirty="0"/>
          </a:p>
        </p:txBody>
      </p:sp>
    </p:spTree>
    <p:extLst>
      <p:ext uri="{BB962C8B-B14F-4D97-AF65-F5344CB8AC3E}">
        <p14:creationId xmlns:p14="http://schemas.microsoft.com/office/powerpoint/2010/main" val="150122846"/>
      </p:ext>
    </p:extLst>
  </p:cSld>
  <p:clrMapOvr>
    <a:masterClrMapping/>
  </p:clrMapOvr>
  <p:transition>
    <p:fade/>
  </p:transition>
  <p:extLst>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04822"/>
          </a:xfrm>
        </p:spPr>
        <p:txBody>
          <a:bodyPr>
            <a:spAutoFit/>
          </a:bodyPr>
          <a:lstStyle>
            <a:lvl1pPr>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691" indent="-236546">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184" indent="-336145">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a:t>Click to edit Master text styles</a:t>
            </a:r>
          </a:p>
          <a:p>
            <a:pPr marL="0" lvl="1" indent="0" algn="l" defTabSz="896157" rtl="0" eaLnBrk="1" latinLnBrk="0" hangingPunct="1">
              <a:spcBef>
                <a:spcPct val="20000"/>
              </a:spcBef>
              <a:spcAft>
                <a:spcPts val="800"/>
              </a:spcAft>
              <a:buFont typeface="Arial" pitchFamily="34" charset="0"/>
              <a:buNone/>
            </a:pPr>
            <a:r>
              <a:rPr lang="en-US"/>
              <a:t>Second level</a:t>
            </a:r>
          </a:p>
          <a:p>
            <a:pPr marL="0" lvl="2" indent="0" algn="l" defTabSz="896157" rtl="0" eaLnBrk="1" latinLnBrk="0" hangingPunct="1">
              <a:spcBef>
                <a:spcPct val="20000"/>
              </a:spcBef>
              <a:spcAft>
                <a:spcPts val="800"/>
              </a:spcAft>
              <a:buFont typeface="Arial" pitchFamily="34" charset="0"/>
              <a:buNone/>
            </a:pPr>
            <a:r>
              <a:rPr lang="en-US"/>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90892921"/>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31192379"/>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4"/>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5240621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9" r:id="rId7"/>
    <p:sldLayoutId id="2147483670" r:id="rId8"/>
    <p:sldLayoutId id="2147483671" r:id="rId9"/>
    <p:sldLayoutId id="2147483672" r:id="rId10"/>
    <p:sldLayoutId id="2147483673" r:id="rId11"/>
    <p:sldLayoutId id="2147483674" r:id="rId12"/>
    <p:sldLayoutId id="2147483676" r:id="rId13"/>
    <p:sldLayoutId id="2147483677" r:id="rId14"/>
    <p:sldLayoutId id="2147483678" r:id="rId15"/>
    <p:sldLayoutId id="2147483679" r:id="rId16"/>
    <p:sldLayoutId id="2147483732" r:id="rId17"/>
    <p:sldLayoutId id="2147483785" r:id="rId18"/>
    <p:sldLayoutId id="2147483786" r:id="rId19"/>
    <p:sldLayoutId id="2147483788" r:id="rId20"/>
    <p:sldLayoutId id="2147483789" r:id="rId21"/>
    <p:sldLayoutId id="2147483809" r:id="rId22"/>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00000"/>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904CE51-D28B-B840-8D63-9996ADF3728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A4CEE8-8D92-394C-8F53-0459CF7637F4}"/>
              </a:ext>
            </a:extLst>
          </p:cNvPr>
          <p:cNvSpPr>
            <a:spLocks noGrp="1"/>
          </p:cNvSpPr>
          <p:nvPr>
            <p:ph type="body" idx="1"/>
          </p:nvPr>
        </p:nvSpPr>
        <p:spPr>
          <a:xfrm>
            <a:off x="838200" y="1825625"/>
            <a:ext cx="10515600" cy="435133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887B45-BF49-1748-9353-271AEFB1E63F}"/>
              </a:ext>
            </a:extLst>
          </p:cNvPr>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3/29/2022</a:t>
            </a:fld>
            <a:endParaRPr lang="en-US"/>
          </a:p>
        </p:txBody>
      </p:sp>
      <p:sp>
        <p:nvSpPr>
          <p:cNvPr id="5" name="Footer Placeholder 4">
            <a:extLst>
              <a:ext uri="{FF2B5EF4-FFF2-40B4-BE49-F238E27FC236}">
                <a16:creationId xmlns:a16="http://schemas.microsoft.com/office/drawing/2014/main" id="{6DA36106-03A4-5447-A2D8-4F4318C0F367}"/>
              </a:ext>
            </a:extLst>
          </p:cNvPr>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.NET Conf 2020</a:t>
            </a:r>
          </a:p>
        </p:txBody>
      </p:sp>
      <p:sp>
        <p:nvSpPr>
          <p:cNvPr id="6" name="Slide Number Placeholder 5">
            <a:extLst>
              <a:ext uri="{FF2B5EF4-FFF2-40B4-BE49-F238E27FC236}">
                <a16:creationId xmlns:a16="http://schemas.microsoft.com/office/drawing/2014/main" id="{337682CC-4D76-4748-8816-DB7AD4BA3870}"/>
              </a:ext>
            </a:extLst>
          </p:cNvPr>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a:p>
        </p:txBody>
      </p:sp>
    </p:spTree>
    <p:extLst>
      <p:ext uri="{BB962C8B-B14F-4D97-AF65-F5344CB8AC3E}">
        <p14:creationId xmlns:p14="http://schemas.microsoft.com/office/powerpoint/2010/main" val="1774013532"/>
      </p:ext>
    </p:extLst>
  </p:cSld>
  <p:clrMap bg1="dk1" tx1="lt1" bg2="dk2" tx2="lt2" accent1="accent1" accent2="accent2" accent3="accent3" accent4="accent4" accent5="accent5" accent6="accent6" hlink="hlink" folHlink="folHlink"/>
  <p:sldLayoutIdLst>
    <p:sldLayoutId id="2147483794" r:id="rId1"/>
    <p:sldLayoutId id="2147483795" r:id="rId2"/>
    <p:sldLayoutId id="2147483796" r:id="rId3"/>
    <p:sldLayoutId id="2147483797" r:id="rId4"/>
    <p:sldLayoutId id="2147483798" r:id="rId5"/>
    <p:sldLayoutId id="2147483799" r:id="rId6"/>
    <p:sldLayoutId id="2147483801" r:id="rId7"/>
    <p:sldLayoutId id="2147483802" r:id="rId8"/>
    <p:sldLayoutId id="2147483803" r:id="rId9"/>
    <p:sldLayoutId id="2147483804" r:id="rId10"/>
    <p:sldLayoutId id="2147483805" r:id="rId11"/>
    <p:sldLayoutId id="2147483807" r:id="rId12"/>
    <p:sldLayoutId id="2147483808" r:id="rId13"/>
  </p:sldLayoutIdLst>
  <p:txStyles>
    <p:titleStyle>
      <a:lvl1pPr algn="l" defTabSz="914377" rtl="0" eaLnBrk="1" latinLnBrk="0" hangingPunct="1">
        <a:lnSpc>
          <a:spcPct val="90000"/>
        </a:lnSpc>
        <a:spcBef>
          <a:spcPct val="0"/>
        </a:spcBef>
        <a:buNone/>
        <a:defRPr sz="44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notesSlide" Target="../notesSlides/notesSlide3.xml"/><Relationship Id="rId1" Type="http://schemas.openxmlformats.org/officeDocument/2006/relationships/slideLayout" Target="../slideLayouts/slideLayout20.xml"/><Relationship Id="rId6" Type="http://schemas.microsoft.com/office/2007/relationships/hdphoto" Target="../media/hdphoto1.wdp"/><Relationship Id="rId5" Type="http://schemas.openxmlformats.org/officeDocument/2006/relationships/image" Target="../media/image34.png"/><Relationship Id="rId4" Type="http://schemas.openxmlformats.org/officeDocument/2006/relationships/image" Target="../media/image44.png"/></Relationships>
</file>

<file path=ppt/slides/_rels/slide11.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4.xml"/><Relationship Id="rId1" Type="http://schemas.openxmlformats.org/officeDocument/2006/relationships/slideLayout" Target="../slideLayouts/slideLayout9.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9.gif"/><Relationship Id="rId7" Type="http://schemas.openxmlformats.org/officeDocument/2006/relationships/image" Target="../media/image44.png"/><Relationship Id="rId2" Type="http://schemas.openxmlformats.org/officeDocument/2006/relationships/notesSlide" Target="../notesSlides/notesSlide5.xml"/><Relationship Id="rId1" Type="http://schemas.openxmlformats.org/officeDocument/2006/relationships/slideLayout" Target="../slideLayouts/slideLayout21.xml"/><Relationship Id="rId6" Type="http://schemas.openxmlformats.org/officeDocument/2006/relationships/image" Target="../media/image43.emf"/><Relationship Id="rId5" Type="http://schemas.openxmlformats.org/officeDocument/2006/relationships/image" Target="../media/image51.png"/><Relationship Id="rId4" Type="http://schemas.openxmlformats.org/officeDocument/2006/relationships/image" Target="../media/image50.gif"/></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7.xml"/><Relationship Id="rId1" Type="http://schemas.openxmlformats.org/officeDocument/2006/relationships/slideLayout" Target="../slideLayouts/slideLayout14.xml"/><Relationship Id="rId4" Type="http://schemas.openxmlformats.org/officeDocument/2006/relationships/image" Target="../media/image5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0.xml"/><Relationship Id="rId1" Type="http://schemas.openxmlformats.org/officeDocument/2006/relationships/slideLayout" Target="../slideLayouts/slideLayout22.xml"/><Relationship Id="rId4" Type="http://schemas.openxmlformats.org/officeDocument/2006/relationships/image" Target="../media/image56.sv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notesSlide" Target="../notesSlides/notesSlide11.xml"/><Relationship Id="rId1" Type="http://schemas.openxmlformats.org/officeDocument/2006/relationships/slideLayout" Target="../slideLayouts/slideLayout20.xml"/></Relationships>
</file>

<file path=ppt/slides/_rels/slide24.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notesSlide" Target="../notesSlides/notesSlide12.xml"/><Relationship Id="rId1" Type="http://schemas.openxmlformats.org/officeDocument/2006/relationships/slideLayout" Target="../slideLayouts/slideLayout20.xml"/><Relationship Id="rId6" Type="http://schemas.microsoft.com/office/2007/relationships/hdphoto" Target="../media/hdphoto1.wdp"/><Relationship Id="rId5" Type="http://schemas.openxmlformats.org/officeDocument/2006/relationships/image" Target="../media/image34.png"/><Relationship Id="rId4" Type="http://schemas.openxmlformats.org/officeDocument/2006/relationships/image" Target="../media/image44.png"/></Relationships>
</file>

<file path=ppt/slides/_rels/slide2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17.xml"/></Relationships>
</file>

<file path=ppt/slides/_rels/slide2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63.png"/><Relationship Id="rId7" Type="http://schemas.openxmlformats.org/officeDocument/2006/relationships/image" Target="../media/image25.svg"/><Relationship Id="rId2" Type="http://schemas.openxmlformats.org/officeDocument/2006/relationships/notesSlide" Target="../notesSlides/notesSlide15.xml"/><Relationship Id="rId1" Type="http://schemas.openxmlformats.org/officeDocument/2006/relationships/slideLayout" Target="../slideLayouts/slideLayout24.xml"/><Relationship Id="rId6" Type="http://schemas.openxmlformats.org/officeDocument/2006/relationships/image" Target="../media/image64.png"/><Relationship Id="rId11" Type="http://schemas.openxmlformats.org/officeDocument/2006/relationships/image" Target="../media/image29.svg"/><Relationship Id="rId5" Type="http://schemas.openxmlformats.org/officeDocument/2006/relationships/image" Target="../media/image23.emf"/><Relationship Id="rId10" Type="http://schemas.openxmlformats.org/officeDocument/2006/relationships/image" Target="../media/image66.png"/><Relationship Id="rId4" Type="http://schemas.openxmlformats.org/officeDocument/2006/relationships/image" Target="../media/image22.svg"/><Relationship Id="rId9" Type="http://schemas.openxmlformats.org/officeDocument/2006/relationships/image" Target="../media/image27.sv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8" Type="http://schemas.openxmlformats.org/officeDocument/2006/relationships/image" Target="../media/image69.png"/><Relationship Id="rId13" Type="http://schemas.openxmlformats.org/officeDocument/2006/relationships/image" Target="../media/image72.svg"/><Relationship Id="rId3" Type="http://schemas.openxmlformats.org/officeDocument/2006/relationships/image" Target="../media/image67.png"/><Relationship Id="rId7" Type="http://schemas.openxmlformats.org/officeDocument/2006/relationships/image" Target="../media/image25.svg"/><Relationship Id="rId12" Type="http://schemas.openxmlformats.org/officeDocument/2006/relationships/image" Target="../media/image71.png"/><Relationship Id="rId2" Type="http://schemas.openxmlformats.org/officeDocument/2006/relationships/notesSlide" Target="../notesSlides/notesSlide16.xml"/><Relationship Id="rId1" Type="http://schemas.openxmlformats.org/officeDocument/2006/relationships/slideLayout" Target="../slideLayouts/slideLayout30.xml"/><Relationship Id="rId6" Type="http://schemas.openxmlformats.org/officeDocument/2006/relationships/image" Target="../media/image68.png"/><Relationship Id="rId11" Type="http://schemas.openxmlformats.org/officeDocument/2006/relationships/image" Target="../media/image29.svg"/><Relationship Id="rId5" Type="http://schemas.openxmlformats.org/officeDocument/2006/relationships/image" Target="../media/image23.emf"/><Relationship Id="rId10" Type="http://schemas.openxmlformats.org/officeDocument/2006/relationships/image" Target="../media/image70.png"/><Relationship Id="rId4" Type="http://schemas.openxmlformats.org/officeDocument/2006/relationships/image" Target="../media/image22.svg"/><Relationship Id="rId9" Type="http://schemas.openxmlformats.org/officeDocument/2006/relationships/image" Target="../media/image27.svg"/></Relationships>
</file>

<file path=ppt/slides/_rels/slide31.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image" Target="../media/image73.png"/><Relationship Id="rId7" Type="http://schemas.openxmlformats.org/officeDocument/2006/relationships/image" Target="../media/image77.png"/><Relationship Id="rId2" Type="http://schemas.openxmlformats.org/officeDocument/2006/relationships/notesSlide" Target="../notesSlides/notesSlide17.xml"/><Relationship Id="rId1" Type="http://schemas.openxmlformats.org/officeDocument/2006/relationships/slideLayout" Target="../slideLayouts/slideLayout14.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 Id="rId9" Type="http://schemas.openxmlformats.org/officeDocument/2006/relationships/image" Target="../media/image79.png"/></Relationships>
</file>

<file path=ppt/slides/_rels/slide3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18.xml"/><Relationship Id="rId1" Type="http://schemas.openxmlformats.org/officeDocument/2006/relationships/slideLayout" Target="../slideLayouts/slideLayout9.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80.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7.png"/><Relationship Id="rId3" Type="http://schemas.openxmlformats.org/officeDocument/2006/relationships/image" Target="../media/image7.png"/><Relationship Id="rId7" Type="http://schemas.openxmlformats.org/officeDocument/2006/relationships/image" Target="../media/image11.svg"/><Relationship Id="rId12" Type="http://schemas.openxmlformats.org/officeDocument/2006/relationships/image" Target="../media/image16.svg"/><Relationship Id="rId2" Type="http://schemas.openxmlformats.org/officeDocument/2006/relationships/notesSlide" Target="../notesSlides/notesSlide1.xml"/><Relationship Id="rId16" Type="http://schemas.openxmlformats.org/officeDocument/2006/relationships/image" Target="../media/image20.svg"/><Relationship Id="rId1" Type="http://schemas.openxmlformats.org/officeDocument/2006/relationships/slideLayout" Target="../slideLayouts/slideLayout31.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9.svg"/><Relationship Id="rId15" Type="http://schemas.openxmlformats.org/officeDocument/2006/relationships/image" Target="../media/image19.png"/><Relationship Id="rId10" Type="http://schemas.openxmlformats.org/officeDocument/2006/relationships/image" Target="../media/image14.svg"/><Relationship Id="rId4" Type="http://schemas.openxmlformats.org/officeDocument/2006/relationships/image" Target="../media/image8.png"/><Relationship Id="rId9" Type="http://schemas.openxmlformats.org/officeDocument/2006/relationships/image" Target="../media/image13.png"/><Relationship Id="rId14" Type="http://schemas.openxmlformats.org/officeDocument/2006/relationships/image" Target="../media/image18.svg"/></Relationships>
</file>

<file path=ppt/slides/_rels/slide6.xml.rels><?xml version="1.0" encoding="UTF-8" standalone="yes"?>
<Relationships xmlns="http://schemas.openxmlformats.org/package/2006/relationships"><Relationship Id="rId8" Type="http://schemas.openxmlformats.org/officeDocument/2006/relationships/image" Target="../media/image27.svg"/><Relationship Id="rId13" Type="http://schemas.openxmlformats.org/officeDocument/2006/relationships/image" Target="../media/image32.png"/><Relationship Id="rId18" Type="http://schemas.microsoft.com/office/2007/relationships/hdphoto" Target="../media/hdphoto2.wdp"/><Relationship Id="rId3" Type="http://schemas.openxmlformats.org/officeDocument/2006/relationships/image" Target="../media/image22.svg"/><Relationship Id="rId7" Type="http://schemas.openxmlformats.org/officeDocument/2006/relationships/image" Target="../media/image26.png"/><Relationship Id="rId12" Type="http://schemas.openxmlformats.org/officeDocument/2006/relationships/image" Target="../media/image31.svg"/><Relationship Id="rId17" Type="http://schemas.openxmlformats.org/officeDocument/2006/relationships/image" Target="../media/image35.png"/><Relationship Id="rId2" Type="http://schemas.openxmlformats.org/officeDocument/2006/relationships/image" Target="../media/image21.png"/><Relationship Id="rId16" Type="http://schemas.microsoft.com/office/2007/relationships/hdphoto" Target="../media/hdphoto1.wdp"/><Relationship Id="rId20" Type="http://schemas.microsoft.com/office/2007/relationships/hdphoto" Target="../media/hdphoto3.wdp"/><Relationship Id="rId1" Type="http://schemas.openxmlformats.org/officeDocument/2006/relationships/slideLayout" Target="../slideLayouts/slideLayout35.xml"/><Relationship Id="rId6" Type="http://schemas.openxmlformats.org/officeDocument/2006/relationships/image" Target="../media/image25.svg"/><Relationship Id="rId11" Type="http://schemas.openxmlformats.org/officeDocument/2006/relationships/image" Target="../media/image30.png"/><Relationship Id="rId5" Type="http://schemas.openxmlformats.org/officeDocument/2006/relationships/image" Target="../media/image24.png"/><Relationship Id="rId15" Type="http://schemas.openxmlformats.org/officeDocument/2006/relationships/image" Target="../media/image34.png"/><Relationship Id="rId10" Type="http://schemas.openxmlformats.org/officeDocument/2006/relationships/image" Target="../media/image29.svg"/><Relationship Id="rId19" Type="http://schemas.openxmlformats.org/officeDocument/2006/relationships/image" Target="../media/image36.png"/><Relationship Id="rId4" Type="http://schemas.openxmlformats.org/officeDocument/2006/relationships/image" Target="../media/image23.emf"/><Relationship Id="rId9" Type="http://schemas.openxmlformats.org/officeDocument/2006/relationships/image" Target="../media/image28.png"/><Relationship Id="rId14" Type="http://schemas.openxmlformats.org/officeDocument/2006/relationships/image" Target="../media/image33.svg"/></Relationships>
</file>

<file path=ppt/slides/_rels/slide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2.svg"/><Relationship Id="rId2" Type="http://schemas.openxmlformats.org/officeDocument/2006/relationships/notesSlide" Target="../notesSlides/notesSlide2.xml"/><Relationship Id="rId1" Type="http://schemas.openxmlformats.org/officeDocument/2006/relationships/slideLayout" Target="../slideLayouts/slideLayout14.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5400" b="1" dirty="0"/>
              <a:t>Introduction to .NET MAUI</a:t>
            </a:r>
          </a:p>
        </p:txBody>
      </p:sp>
      <p:sp>
        <p:nvSpPr>
          <p:cNvPr id="4" name="Text Placeholder 3"/>
          <p:cNvSpPr>
            <a:spLocks noGrp="1"/>
          </p:cNvSpPr>
          <p:nvPr>
            <p:ph type="body" sz="quarter" idx="13"/>
          </p:nvPr>
        </p:nvSpPr>
        <p:spPr/>
        <p:txBody>
          <a:bodyPr/>
          <a:lstStyle/>
          <a:p>
            <a:endParaRPr lang="en-US"/>
          </a:p>
        </p:txBody>
      </p:sp>
      <p:pic>
        <p:nvPicPr>
          <p:cNvPr id="14" name="Picture 13">
            <a:extLst>
              <a:ext uri="{FF2B5EF4-FFF2-40B4-BE49-F238E27FC236}">
                <a16:creationId xmlns:a16="http://schemas.microsoft.com/office/drawing/2014/main" id="{2B9DAD5B-03C7-43FE-A3F9-29F44B946B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1182" y="4673121"/>
            <a:ext cx="557054" cy="1890129"/>
          </a:xfrm>
          <a:prstGeom prst="rect">
            <a:avLst/>
          </a:prstGeom>
        </p:spPr>
      </p:pic>
      <p:sp>
        <p:nvSpPr>
          <p:cNvPr id="15" name="TextBox 14">
            <a:extLst>
              <a:ext uri="{FF2B5EF4-FFF2-40B4-BE49-F238E27FC236}">
                <a16:creationId xmlns:a16="http://schemas.microsoft.com/office/drawing/2014/main" id="{F8514073-356B-4236-B7C6-F289E6500D45}"/>
              </a:ext>
            </a:extLst>
          </p:cNvPr>
          <p:cNvSpPr txBox="1"/>
          <p:nvPr/>
        </p:nvSpPr>
        <p:spPr>
          <a:xfrm>
            <a:off x="1329544" y="4970898"/>
            <a:ext cx="5966529" cy="6412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18676" tIns="18676" rIns="18676" bIns="18676" numCol="1" spcCol="14288" rtlCol="0" anchor="ctr">
            <a:spAutoFit/>
          </a:bodyPr>
          <a:lstStyle/>
          <a:p>
            <a:r>
              <a:rPr lang="en-US" sz="1961" dirty="0">
                <a:cs typeface="Arial"/>
              </a:rPr>
              <a:t>James Montemagno</a:t>
            </a:r>
          </a:p>
          <a:p>
            <a:r>
              <a:rPr lang="en-US" sz="1961" dirty="0">
                <a:latin typeface="+mj-lt"/>
                <a:cs typeface="Arial"/>
              </a:rPr>
              <a:t>Principal Lead PM – Developer Community, Microsoft</a:t>
            </a:r>
          </a:p>
        </p:txBody>
      </p:sp>
      <p:sp>
        <p:nvSpPr>
          <p:cNvPr id="20" name="TextBox 19">
            <a:extLst>
              <a:ext uri="{FF2B5EF4-FFF2-40B4-BE49-F238E27FC236}">
                <a16:creationId xmlns:a16="http://schemas.microsoft.com/office/drawing/2014/main" id="{B47DCC38-5755-4C7D-9BDE-AB2A494EA160}"/>
              </a:ext>
            </a:extLst>
          </p:cNvPr>
          <p:cNvSpPr txBox="1"/>
          <p:nvPr/>
        </p:nvSpPr>
        <p:spPr>
          <a:xfrm>
            <a:off x="1503286" y="5644613"/>
            <a:ext cx="2440268" cy="761555"/>
          </a:xfrm>
          <a:prstGeom prst="rect">
            <a:avLst/>
          </a:prstGeom>
          <a:noFill/>
        </p:spPr>
        <p:txBody>
          <a:bodyPr wrap="square" rtlCol="0">
            <a:spAutoFit/>
          </a:bodyPr>
          <a:lstStyle/>
          <a:p>
            <a:pPr algn="r">
              <a:lnSpc>
                <a:spcPct val="130000"/>
              </a:lnSpc>
            </a:pPr>
            <a:r>
              <a:rPr lang="en-US" sz="1765" dirty="0">
                <a:latin typeface="+mj-lt"/>
                <a:cs typeface="Arial"/>
              </a:rPr>
              <a:t>@JamesMontemagno</a:t>
            </a:r>
          </a:p>
          <a:p>
            <a:pPr algn="r">
              <a:lnSpc>
                <a:spcPct val="130000"/>
              </a:lnSpc>
            </a:pPr>
            <a:r>
              <a:rPr lang="en-US" sz="1765" dirty="0">
                <a:latin typeface="+mj-lt"/>
                <a:cs typeface="Arial"/>
              </a:rPr>
              <a:t>/</a:t>
            </a:r>
            <a:r>
              <a:rPr lang="en-US" sz="1765" dirty="0" err="1">
                <a:latin typeface="+mj-lt"/>
                <a:cs typeface="Arial"/>
              </a:rPr>
              <a:t>JamesMontemagno</a:t>
            </a:r>
            <a:endParaRPr lang="en-US" sz="1765" dirty="0">
              <a:latin typeface="+mj-lt"/>
              <a:cs typeface="Arial"/>
            </a:endParaRPr>
          </a:p>
        </p:txBody>
      </p:sp>
      <p:pic>
        <p:nvPicPr>
          <p:cNvPr id="21" name="Picture 2" descr="See the source image">
            <a:extLst>
              <a:ext uri="{FF2B5EF4-FFF2-40B4-BE49-F238E27FC236}">
                <a16:creationId xmlns:a16="http://schemas.microsoft.com/office/drawing/2014/main" id="{5085402D-4D72-42FE-AEE3-940D913854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81882" y="5726550"/>
            <a:ext cx="326511" cy="326511"/>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descr="See the source image">
            <a:extLst>
              <a:ext uri="{FF2B5EF4-FFF2-40B4-BE49-F238E27FC236}">
                <a16:creationId xmlns:a16="http://schemas.microsoft.com/office/drawing/2014/main" id="{29903BF8-06F8-4657-993C-F74F21394EB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29544" y="6033686"/>
            <a:ext cx="431185" cy="4311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103428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a:t>.NET MAUI App Architecture</a:t>
            </a:r>
          </a:p>
        </p:txBody>
      </p:sp>
      <p:grpSp>
        <p:nvGrpSpPr>
          <p:cNvPr id="2" name="Group 1">
            <a:extLst>
              <a:ext uri="{FF2B5EF4-FFF2-40B4-BE49-F238E27FC236}">
                <a16:creationId xmlns:a16="http://schemas.microsoft.com/office/drawing/2014/main" id="{73E31D55-B02D-451E-A2CB-2888FFE99254}"/>
              </a:ext>
            </a:extLst>
          </p:cNvPr>
          <p:cNvGrpSpPr/>
          <p:nvPr/>
        </p:nvGrpSpPr>
        <p:grpSpPr>
          <a:xfrm>
            <a:off x="1749679" y="2041872"/>
            <a:ext cx="8692642" cy="3782693"/>
            <a:chOff x="2129189" y="1858210"/>
            <a:chExt cx="8692642" cy="3782693"/>
          </a:xfrm>
        </p:grpSpPr>
        <p:sp>
          <p:nvSpPr>
            <p:cNvPr id="21" name="Rectangle 20">
              <a:extLst>
                <a:ext uri="{FF2B5EF4-FFF2-40B4-BE49-F238E27FC236}">
                  <a16:creationId xmlns:a16="http://schemas.microsoft.com/office/drawing/2014/main" id="{9BC8B635-FB17-44A6-97FC-FD89E8381341}"/>
                </a:ext>
              </a:extLst>
            </p:cNvPr>
            <p:cNvSpPr/>
            <p:nvPr/>
          </p:nvSpPr>
          <p:spPr bwMode="auto">
            <a:xfrm>
              <a:off x="2129190" y="2793639"/>
              <a:ext cx="2112951" cy="5913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7" tIns="89637" rIns="33618" bIns="33618" rtlCol="0" anchor="b" anchorCtr="0"/>
            <a:lstStyle/>
            <a:p>
              <a:pPr algn="ctr" defTabSz="914007">
                <a:defRPr/>
              </a:pPr>
              <a:r>
                <a:rPr lang="en-US" sz="784" b="1" kern="0">
                  <a:gradFill>
                    <a:gsLst>
                      <a:gs pos="0">
                        <a:srgbClr val="FFFFFF"/>
                      </a:gs>
                      <a:gs pos="100000">
                        <a:srgbClr val="FFFFFF"/>
                      </a:gs>
                    </a:gsLst>
                    <a:lin ang="5400000" scaled="0"/>
                  </a:gradFill>
                  <a:latin typeface="Calibri" panose="020F0502020204030204"/>
                  <a:ea typeface="Segoe UI" pitchFamily="34" charset="0"/>
                  <a:cs typeface="Segoe UI" pitchFamily="34" charset="0"/>
                  <a:sym typeface="Segoe UI"/>
                </a:rPr>
                <a:t> </a:t>
              </a:r>
            </a:p>
          </p:txBody>
        </p:sp>
        <p:sp>
          <p:nvSpPr>
            <p:cNvPr id="22" name="Rectangle 21">
              <a:extLst>
                <a:ext uri="{FF2B5EF4-FFF2-40B4-BE49-F238E27FC236}">
                  <a16:creationId xmlns:a16="http://schemas.microsoft.com/office/drawing/2014/main" id="{9BF03950-5621-4AE4-B750-1D944D3F1C05}"/>
                </a:ext>
              </a:extLst>
            </p:cNvPr>
            <p:cNvSpPr/>
            <p:nvPr/>
          </p:nvSpPr>
          <p:spPr bwMode="auto">
            <a:xfrm>
              <a:off x="6521106" y="2781634"/>
              <a:ext cx="2117505" cy="591366"/>
            </a:xfrm>
            <a:prstGeom prst="rect">
              <a:avLst/>
            </a:prstGeom>
            <a:solidFill>
              <a:schemeClr val="accent5">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7" tIns="89637" rIns="33618" bIns="33618" rtlCol="0" anchor="b" anchorCtr="0"/>
            <a:lstStyle/>
            <a:p>
              <a:pPr algn="ctr" defTabSz="914007">
                <a:defRPr/>
              </a:pPr>
              <a:r>
                <a:rPr lang="en-US" sz="784" b="1" kern="0">
                  <a:gradFill>
                    <a:gsLst>
                      <a:gs pos="0">
                        <a:srgbClr val="FFFFFF"/>
                      </a:gs>
                      <a:gs pos="100000">
                        <a:srgbClr val="FFFFFF"/>
                      </a:gs>
                    </a:gsLst>
                    <a:lin ang="5400000" scaled="0"/>
                  </a:gradFill>
                  <a:latin typeface="Calibri" panose="020F0502020204030204"/>
                  <a:ea typeface="Segoe UI" pitchFamily="34" charset="0"/>
                  <a:cs typeface="Segoe UI" pitchFamily="34" charset="0"/>
                  <a:sym typeface="Segoe UI"/>
                </a:rPr>
                <a:t> </a:t>
              </a:r>
            </a:p>
          </p:txBody>
        </p:sp>
        <p:sp>
          <p:nvSpPr>
            <p:cNvPr id="23" name="Rectangle 22">
              <a:extLst>
                <a:ext uri="{FF2B5EF4-FFF2-40B4-BE49-F238E27FC236}">
                  <a16:creationId xmlns:a16="http://schemas.microsoft.com/office/drawing/2014/main" id="{72DD7136-07DC-4B16-AD4E-5E4E59CFC5DC}"/>
                </a:ext>
              </a:extLst>
            </p:cNvPr>
            <p:cNvSpPr/>
            <p:nvPr/>
          </p:nvSpPr>
          <p:spPr bwMode="auto">
            <a:xfrm>
              <a:off x="4328680" y="2777480"/>
              <a:ext cx="2108483" cy="591366"/>
            </a:xfrm>
            <a:prstGeom prst="rect">
              <a:avLst/>
            </a:prstGeom>
            <a:solidFill>
              <a:srgbClr val="77D06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7" tIns="89637" rIns="33618" bIns="33618" rtlCol="0" anchor="b" anchorCtr="0"/>
            <a:lstStyle/>
            <a:p>
              <a:pPr algn="ctr" defTabSz="914007">
                <a:defRPr/>
              </a:pPr>
              <a:r>
                <a:rPr lang="en-US" sz="784" b="1" kern="0">
                  <a:gradFill>
                    <a:gsLst>
                      <a:gs pos="0">
                        <a:srgbClr val="FFFFFF"/>
                      </a:gs>
                      <a:gs pos="100000">
                        <a:srgbClr val="FFFFFF"/>
                      </a:gs>
                    </a:gsLst>
                    <a:lin ang="5400000" scaled="0"/>
                  </a:gradFill>
                  <a:latin typeface="Calibri" panose="020F0502020204030204"/>
                  <a:ea typeface="Segoe UI" pitchFamily="34" charset="0"/>
                  <a:cs typeface="Segoe UI" pitchFamily="34" charset="0"/>
                  <a:sym typeface="Segoe UI"/>
                </a:rPr>
                <a:t> </a:t>
              </a:r>
            </a:p>
          </p:txBody>
        </p:sp>
        <p:grpSp>
          <p:nvGrpSpPr>
            <p:cNvPr id="27" name="Group 26">
              <a:extLst>
                <a:ext uri="{FF2B5EF4-FFF2-40B4-BE49-F238E27FC236}">
                  <a16:creationId xmlns:a16="http://schemas.microsoft.com/office/drawing/2014/main" id="{0497DD9B-61F2-48A5-A62D-8913FD4AB0DE}"/>
                </a:ext>
              </a:extLst>
            </p:cNvPr>
            <p:cNvGrpSpPr/>
            <p:nvPr/>
          </p:nvGrpSpPr>
          <p:grpSpPr>
            <a:xfrm>
              <a:off x="5008214" y="1858210"/>
              <a:ext cx="787267" cy="787267"/>
              <a:chOff x="11434337" y="2930084"/>
              <a:chExt cx="1574643" cy="1574643"/>
            </a:xfrm>
            <a:solidFill>
              <a:srgbClr val="77D065"/>
            </a:solidFill>
          </p:grpSpPr>
          <p:sp>
            <p:nvSpPr>
              <p:cNvPr id="28" name="Oval 27">
                <a:extLst>
                  <a:ext uri="{FF2B5EF4-FFF2-40B4-BE49-F238E27FC236}">
                    <a16:creationId xmlns:a16="http://schemas.microsoft.com/office/drawing/2014/main" id="{1D2997DD-6523-438F-BA08-41BA3D802A2E}"/>
                  </a:ext>
                </a:extLst>
              </p:cNvPr>
              <p:cNvSpPr/>
              <p:nvPr/>
            </p:nvSpPr>
            <p:spPr bwMode="auto">
              <a:xfrm>
                <a:off x="11434337" y="2930084"/>
                <a:ext cx="1574643" cy="157464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7" tIns="89637" rIns="33618" bIns="33618" rtlCol="0" anchor="b" anchorCtr="0"/>
              <a:lstStyle/>
              <a:p>
                <a:pPr algn="ctr" defTabSz="914007">
                  <a:defRPr/>
                </a:pPr>
                <a:endParaRPr lang="en-US" sz="784" b="1" kern="0">
                  <a:gradFill>
                    <a:gsLst>
                      <a:gs pos="0">
                        <a:srgbClr val="FFFFFF"/>
                      </a:gs>
                      <a:gs pos="100000">
                        <a:srgbClr val="FFFFFF"/>
                      </a:gs>
                    </a:gsLst>
                    <a:lin ang="5400000" scaled="0"/>
                  </a:gradFill>
                  <a:latin typeface="Calibri" panose="020F0502020204030204"/>
                  <a:ea typeface="Segoe UI" pitchFamily="34" charset="0"/>
                  <a:cs typeface="Segoe UI" pitchFamily="34" charset="0"/>
                  <a:sym typeface="Segoe UI"/>
                </a:endParaRPr>
              </a:p>
            </p:txBody>
          </p:sp>
          <p:pic>
            <p:nvPicPr>
              <p:cNvPr id="29" name="Picture 28">
                <a:extLst>
                  <a:ext uri="{FF2B5EF4-FFF2-40B4-BE49-F238E27FC236}">
                    <a16:creationId xmlns:a16="http://schemas.microsoft.com/office/drawing/2014/main" id="{212B1732-169B-4891-BE6C-73D1C6E431A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884585" y="3297434"/>
                <a:ext cx="674145" cy="810875"/>
              </a:xfrm>
              <a:prstGeom prst="rect">
                <a:avLst/>
              </a:prstGeom>
              <a:grpFill/>
            </p:spPr>
          </p:pic>
        </p:grpSp>
        <p:grpSp>
          <p:nvGrpSpPr>
            <p:cNvPr id="30" name="Group 29">
              <a:extLst>
                <a:ext uri="{FF2B5EF4-FFF2-40B4-BE49-F238E27FC236}">
                  <a16:creationId xmlns:a16="http://schemas.microsoft.com/office/drawing/2014/main" id="{02E50683-1C21-400A-8EEE-AD2D279C6BCF}"/>
                </a:ext>
              </a:extLst>
            </p:cNvPr>
            <p:cNvGrpSpPr/>
            <p:nvPr/>
          </p:nvGrpSpPr>
          <p:grpSpPr>
            <a:xfrm>
              <a:off x="2810579" y="1869798"/>
              <a:ext cx="787267" cy="787267"/>
              <a:chOff x="3567813" y="1467990"/>
              <a:chExt cx="787322" cy="787322"/>
            </a:xfrm>
            <a:solidFill>
              <a:schemeClr val="accent3"/>
            </a:solidFill>
          </p:grpSpPr>
          <p:sp>
            <p:nvSpPr>
              <p:cNvPr id="31" name="Oval 30">
                <a:extLst>
                  <a:ext uri="{FF2B5EF4-FFF2-40B4-BE49-F238E27FC236}">
                    <a16:creationId xmlns:a16="http://schemas.microsoft.com/office/drawing/2014/main" id="{98A0CC03-ADA1-42ED-9C6A-D5A24EA88106}"/>
                  </a:ext>
                </a:extLst>
              </p:cNvPr>
              <p:cNvSpPr/>
              <p:nvPr/>
            </p:nvSpPr>
            <p:spPr bwMode="auto">
              <a:xfrm>
                <a:off x="3567813" y="1467990"/>
                <a:ext cx="787322" cy="787322"/>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7" tIns="89637" rIns="33618" bIns="33618" rtlCol="0" anchor="b" anchorCtr="0"/>
              <a:lstStyle/>
              <a:p>
                <a:pPr algn="ctr" defTabSz="914007">
                  <a:defRPr/>
                </a:pPr>
                <a:endParaRPr lang="en-US" sz="784" b="1" kern="0">
                  <a:gradFill>
                    <a:gsLst>
                      <a:gs pos="0">
                        <a:srgbClr val="FFFFFF"/>
                      </a:gs>
                      <a:gs pos="100000">
                        <a:srgbClr val="FFFFFF"/>
                      </a:gs>
                    </a:gsLst>
                    <a:lin ang="5400000" scaled="0"/>
                  </a:gradFill>
                  <a:latin typeface="Calibri" panose="020F0502020204030204"/>
                  <a:ea typeface="Segoe UI" pitchFamily="34" charset="0"/>
                  <a:cs typeface="Segoe UI" pitchFamily="34" charset="0"/>
                  <a:sym typeface="Segoe UI"/>
                </a:endParaRPr>
              </a:p>
            </p:txBody>
          </p:sp>
          <p:pic>
            <p:nvPicPr>
              <p:cNvPr id="32" name="Picture 2" descr="http://www.freeiconspng.com/uploads/ios-7-logo-png-14.png">
                <a:extLst>
                  <a:ext uri="{FF2B5EF4-FFF2-40B4-BE49-F238E27FC236}">
                    <a16:creationId xmlns:a16="http://schemas.microsoft.com/office/drawing/2014/main" id="{A74CD741-F189-4DBE-B58D-9CCD64220DD1}"/>
                  </a:ext>
                </a:extLst>
              </p:cNvPr>
              <p:cNvPicPr>
                <a:picLocks noChangeAspect="1" noChangeArrowheads="1"/>
              </p:cNvPicPr>
              <p:nvPr/>
            </p:nvPicPr>
            <p:blipFill>
              <a:blip r:embed="rId4" cstate="email">
                <a:lum bright="70000" contrast="-70000"/>
                <a:extLst>
                  <a:ext uri="{28A0092B-C50C-407E-A947-70E740481C1C}">
                    <a14:useLocalDpi xmlns:a14="http://schemas.microsoft.com/office/drawing/2010/main"/>
                  </a:ext>
                </a:extLst>
              </a:blip>
              <a:srcRect/>
              <a:stretch>
                <a:fillRect/>
              </a:stretch>
            </p:blipFill>
            <p:spPr bwMode="auto">
              <a:xfrm>
                <a:off x="3724639" y="1707628"/>
                <a:ext cx="498220" cy="313622"/>
              </a:xfrm>
              <a:prstGeom prst="rect">
                <a:avLst/>
              </a:prstGeom>
              <a:grpFill/>
            </p:spPr>
          </p:pic>
        </p:grpSp>
        <p:sp>
          <p:nvSpPr>
            <p:cNvPr id="33" name="TextBox 32">
              <a:extLst>
                <a:ext uri="{FF2B5EF4-FFF2-40B4-BE49-F238E27FC236}">
                  <a16:creationId xmlns:a16="http://schemas.microsoft.com/office/drawing/2014/main" id="{5BB468BE-4289-4A82-955D-25E99D23D543}"/>
                </a:ext>
              </a:extLst>
            </p:cNvPr>
            <p:cNvSpPr txBox="1"/>
            <p:nvPr/>
          </p:nvSpPr>
          <p:spPr>
            <a:xfrm>
              <a:off x="7186225" y="1873961"/>
              <a:ext cx="787267" cy="787267"/>
            </a:xfrm>
            <a:prstGeom prst="ellipse">
              <a:avLst/>
            </a:prstGeom>
            <a:solidFill>
              <a:schemeClr val="accent5">
                <a:lumMod val="60000"/>
                <a:lumOff val="40000"/>
              </a:schemeClr>
            </a:solidFill>
          </p:spPr>
          <p:txBody>
            <a:bodyPr wrap="square" lIns="0" tIns="0" rIns="0" bIns="0" rtlCol="0" anchor="ctr" anchorCtr="0">
              <a:noAutofit/>
            </a:bodyPr>
            <a:lstStyle/>
            <a:p>
              <a:pPr algn="ctr" defTabSz="914358">
                <a:lnSpc>
                  <a:spcPct val="90000"/>
                </a:lnSpc>
                <a:spcAft>
                  <a:spcPts val="600"/>
                </a:spcAft>
                <a:defRPr/>
              </a:pPr>
              <a:endParaRPr lang="en-US" sz="2000" dirty="0">
                <a:solidFill>
                  <a:srgbClr val="FFFFFF"/>
                </a:solidFill>
                <a:latin typeface="Segoe UI Light"/>
              </a:endParaRPr>
            </a:p>
          </p:txBody>
        </p:sp>
        <p:sp>
          <p:nvSpPr>
            <p:cNvPr id="34" name="TextBox 33">
              <a:extLst>
                <a:ext uri="{FF2B5EF4-FFF2-40B4-BE49-F238E27FC236}">
                  <a16:creationId xmlns:a16="http://schemas.microsoft.com/office/drawing/2014/main" id="{E3B55163-39CF-4A63-9AAA-4FD1F8046E70}"/>
                </a:ext>
              </a:extLst>
            </p:cNvPr>
            <p:cNvSpPr txBox="1"/>
            <p:nvPr/>
          </p:nvSpPr>
          <p:spPr>
            <a:xfrm>
              <a:off x="2833612" y="2797088"/>
              <a:ext cx="741202" cy="627844"/>
            </a:xfrm>
            <a:prstGeom prst="rect">
              <a:avLst/>
            </a:prstGeom>
            <a:noFill/>
          </p:spPr>
          <p:txBody>
            <a:bodyPr wrap="none" lIns="182867" tIns="146294" rIns="182867" bIns="146294" rtlCol="0">
              <a:spAutoFit/>
            </a:bodyPr>
            <a:lstStyle/>
            <a:p>
              <a:pPr defTabSz="914358">
                <a:lnSpc>
                  <a:spcPct val="90000"/>
                </a:lnSpc>
                <a:spcAft>
                  <a:spcPts val="600"/>
                </a:spcAft>
              </a:pPr>
              <a:r>
                <a:rPr lang="en-US" sz="2400">
                  <a:solidFill>
                    <a:srgbClr val="FFFFFF"/>
                  </a:solidFill>
                  <a:latin typeface="Segoe UI"/>
                </a:rPr>
                <a:t>C#</a:t>
              </a:r>
            </a:p>
          </p:txBody>
        </p:sp>
        <p:sp>
          <p:nvSpPr>
            <p:cNvPr id="35" name="TextBox 34">
              <a:extLst>
                <a:ext uri="{FF2B5EF4-FFF2-40B4-BE49-F238E27FC236}">
                  <a16:creationId xmlns:a16="http://schemas.microsoft.com/office/drawing/2014/main" id="{88749B34-916C-4F6F-9A97-1770D80584E7}"/>
                </a:ext>
              </a:extLst>
            </p:cNvPr>
            <p:cNvSpPr txBox="1"/>
            <p:nvPr/>
          </p:nvSpPr>
          <p:spPr>
            <a:xfrm>
              <a:off x="5054305" y="2780929"/>
              <a:ext cx="741202" cy="627844"/>
            </a:xfrm>
            <a:prstGeom prst="rect">
              <a:avLst/>
            </a:prstGeom>
            <a:noFill/>
          </p:spPr>
          <p:txBody>
            <a:bodyPr wrap="none" lIns="182867" tIns="146294" rIns="182867" bIns="146294" rtlCol="0">
              <a:spAutoFit/>
            </a:bodyPr>
            <a:lstStyle/>
            <a:p>
              <a:pPr defTabSz="914358">
                <a:lnSpc>
                  <a:spcPct val="90000"/>
                </a:lnSpc>
                <a:spcAft>
                  <a:spcPts val="600"/>
                </a:spcAft>
              </a:pPr>
              <a:r>
                <a:rPr lang="en-US" sz="2400">
                  <a:solidFill>
                    <a:srgbClr val="FFFFFF"/>
                  </a:solidFill>
                  <a:latin typeface="Segoe UI"/>
                </a:rPr>
                <a:t>C#</a:t>
              </a:r>
            </a:p>
          </p:txBody>
        </p:sp>
        <p:grpSp>
          <p:nvGrpSpPr>
            <p:cNvPr id="24" name="Group 23">
              <a:extLst>
                <a:ext uri="{FF2B5EF4-FFF2-40B4-BE49-F238E27FC236}">
                  <a16:creationId xmlns:a16="http://schemas.microsoft.com/office/drawing/2014/main" id="{ED48FA2D-BDC6-49D5-A40E-8E1FF03FFC99}"/>
                </a:ext>
              </a:extLst>
            </p:cNvPr>
            <p:cNvGrpSpPr/>
            <p:nvPr/>
          </p:nvGrpSpPr>
          <p:grpSpPr>
            <a:xfrm>
              <a:off x="2129189" y="3480226"/>
              <a:ext cx="8692642" cy="2160677"/>
              <a:chOff x="2892371" y="3279586"/>
              <a:chExt cx="6448375" cy="1705020"/>
            </a:xfrm>
          </p:grpSpPr>
          <p:sp>
            <p:nvSpPr>
              <p:cNvPr id="25" name="Rectangle 24">
                <a:extLst>
                  <a:ext uri="{FF2B5EF4-FFF2-40B4-BE49-F238E27FC236}">
                    <a16:creationId xmlns:a16="http://schemas.microsoft.com/office/drawing/2014/main" id="{E77A636B-0938-4185-B6A7-E4C447B48D7C}"/>
                  </a:ext>
                </a:extLst>
              </p:cNvPr>
              <p:cNvSpPr/>
              <p:nvPr/>
            </p:nvSpPr>
            <p:spPr bwMode="auto">
              <a:xfrm>
                <a:off x="2892372" y="3279586"/>
                <a:ext cx="6410140" cy="1705020"/>
              </a:xfrm>
              <a:prstGeom prst="rect">
                <a:avLst/>
              </a:prstGeom>
              <a:solidFill>
                <a:srgbClr val="3498D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7" tIns="89637" rIns="33618" bIns="33618" rtlCol="0" anchor="b" anchorCtr="0"/>
              <a:lstStyle/>
              <a:p>
                <a:pPr algn="ctr" defTabSz="914007">
                  <a:defRPr/>
                </a:pPr>
                <a:r>
                  <a:rPr lang="en-US" sz="784" b="1" kern="0">
                    <a:solidFill>
                      <a:srgbClr val="3498DB"/>
                    </a:solidFill>
                    <a:latin typeface="Calibri" panose="020F0502020204030204"/>
                    <a:ea typeface="Segoe UI" pitchFamily="34" charset="0"/>
                    <a:cs typeface="Segoe UI" pitchFamily="34" charset="0"/>
                    <a:sym typeface="Segoe UI"/>
                  </a:rPr>
                  <a:t> </a:t>
                </a:r>
              </a:p>
            </p:txBody>
          </p:sp>
          <p:sp>
            <p:nvSpPr>
              <p:cNvPr id="26" name="TextBox 25">
                <a:extLst>
                  <a:ext uri="{FF2B5EF4-FFF2-40B4-BE49-F238E27FC236}">
                    <a16:creationId xmlns:a16="http://schemas.microsoft.com/office/drawing/2014/main" id="{96FCE0BC-7CBC-4CCA-AFA2-0AF4AC3E6E94}"/>
                  </a:ext>
                </a:extLst>
              </p:cNvPr>
              <p:cNvSpPr txBox="1"/>
              <p:nvPr/>
            </p:nvSpPr>
            <p:spPr>
              <a:xfrm>
                <a:off x="2892371" y="3551162"/>
                <a:ext cx="6448375" cy="957169"/>
              </a:xfrm>
              <a:prstGeom prst="rect">
                <a:avLst/>
              </a:prstGeom>
              <a:noFill/>
            </p:spPr>
            <p:txBody>
              <a:bodyPr wrap="square" lIns="179273" tIns="143418" rIns="179273" bIns="143418" rtlCol="0">
                <a:spAutoFit/>
              </a:bodyPr>
              <a:lstStyle/>
              <a:p>
                <a:pPr algn="ctr" defTabSz="914072">
                  <a:defRPr/>
                </a:pPr>
                <a:r>
                  <a:rPr lang="en-US" sz="4000" b="1" kern="0" dirty="0">
                    <a:solidFill>
                      <a:prstClr val="white"/>
                    </a:solidFill>
                    <a:latin typeface="Segoe UI Semibold" panose="020B0702040204020203" pitchFamily="34" charset="0"/>
                    <a:sym typeface="Segoe UI"/>
                  </a:rPr>
                  <a:t>Shared Code</a:t>
                </a:r>
              </a:p>
              <a:p>
                <a:pPr algn="ctr" defTabSz="914072">
                  <a:defRPr/>
                </a:pPr>
                <a:r>
                  <a:rPr lang="en-US" sz="2000" b="1" kern="0" dirty="0">
                    <a:solidFill>
                      <a:prstClr val="white"/>
                    </a:solidFill>
                    <a:latin typeface="Segoe UI Semibold" panose="020B0702040204020203" pitchFamily="34" charset="0"/>
                    <a:sym typeface="Segoe UI"/>
                  </a:rPr>
                  <a:t>UI, Resources, Platform Features, &amp; Business Logic </a:t>
                </a:r>
              </a:p>
            </p:txBody>
          </p:sp>
        </p:grpSp>
        <p:sp>
          <p:nvSpPr>
            <p:cNvPr id="36" name="TextBox 35">
              <a:extLst>
                <a:ext uri="{FF2B5EF4-FFF2-40B4-BE49-F238E27FC236}">
                  <a16:creationId xmlns:a16="http://schemas.microsoft.com/office/drawing/2014/main" id="{7C839CFB-A129-4C78-B340-18878EADE409}"/>
                </a:ext>
              </a:extLst>
            </p:cNvPr>
            <p:cNvSpPr txBox="1"/>
            <p:nvPr/>
          </p:nvSpPr>
          <p:spPr>
            <a:xfrm>
              <a:off x="7251940" y="2797088"/>
              <a:ext cx="741202" cy="627844"/>
            </a:xfrm>
            <a:prstGeom prst="rect">
              <a:avLst/>
            </a:prstGeom>
            <a:noFill/>
          </p:spPr>
          <p:txBody>
            <a:bodyPr wrap="none" lIns="182867" tIns="146294" rIns="182867" bIns="146294" rtlCol="0">
              <a:spAutoFit/>
            </a:bodyPr>
            <a:lstStyle/>
            <a:p>
              <a:pPr defTabSz="914358">
                <a:lnSpc>
                  <a:spcPct val="90000"/>
                </a:lnSpc>
                <a:spcAft>
                  <a:spcPts val="600"/>
                </a:spcAft>
              </a:pPr>
              <a:r>
                <a:rPr lang="en-US" sz="2400">
                  <a:solidFill>
                    <a:srgbClr val="FFFFFF"/>
                  </a:solidFill>
                  <a:latin typeface="Segoe UI"/>
                </a:rPr>
                <a:t>C#</a:t>
              </a:r>
            </a:p>
          </p:txBody>
        </p:sp>
        <p:pic>
          <p:nvPicPr>
            <p:cNvPr id="40" name="Picture 2">
              <a:extLst>
                <a:ext uri="{FF2B5EF4-FFF2-40B4-BE49-F238E27FC236}">
                  <a16:creationId xmlns:a16="http://schemas.microsoft.com/office/drawing/2014/main" id="{2E855E86-D387-46B6-9604-50CAD8DFBB87}"/>
                </a:ext>
              </a:extLst>
            </p:cNvPr>
            <p:cNvPicPr>
              <a:picLocks noChangeAspect="1" noChangeArrowheads="1"/>
            </p:cNvPicPr>
            <p:nvPr/>
          </p:nvPicPr>
          <p:blipFill>
            <a:blip r:embed="rId5">
              <a:duotone>
                <a:schemeClr val="accent2">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 uri="{28A0092B-C50C-407E-A947-70E740481C1C}">
                  <a14:useLocalDpi xmlns:a14="http://schemas.microsoft.com/office/drawing/2010/main" val="0"/>
                </a:ext>
              </a:extLst>
            </a:blip>
            <a:srcRect/>
            <a:stretch>
              <a:fillRect/>
            </a:stretch>
          </p:blipFill>
          <p:spPr bwMode="auto">
            <a:xfrm>
              <a:off x="7329675" y="2019749"/>
              <a:ext cx="504982" cy="504982"/>
            </a:xfrm>
            <a:prstGeom prst="rect">
              <a:avLst/>
            </a:prstGeom>
            <a:noFill/>
            <a:extLst>
              <a:ext uri="{909E8E84-426E-40DD-AFC4-6F175D3DCCD1}">
                <a14:hiddenFill xmlns:a14="http://schemas.microsoft.com/office/drawing/2010/main">
                  <a:solidFill>
                    <a:srgbClr val="FFFFFF"/>
                  </a:solidFill>
                </a14:hiddenFill>
              </a:ext>
            </a:extLst>
          </p:spPr>
        </p:pic>
        <p:sp>
          <p:nvSpPr>
            <p:cNvPr id="41" name="Rectangle 40">
              <a:extLst>
                <a:ext uri="{FF2B5EF4-FFF2-40B4-BE49-F238E27FC236}">
                  <a16:creationId xmlns:a16="http://schemas.microsoft.com/office/drawing/2014/main" id="{E03CBFD0-3BDA-41F7-82F5-3A5E5AAAFE90}"/>
                </a:ext>
              </a:extLst>
            </p:cNvPr>
            <p:cNvSpPr/>
            <p:nvPr/>
          </p:nvSpPr>
          <p:spPr bwMode="auto">
            <a:xfrm>
              <a:off x="8704326" y="2793639"/>
              <a:ext cx="2117505" cy="591366"/>
            </a:xfrm>
            <a:prstGeom prst="rect">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7" tIns="89637" rIns="33618" bIns="33618" rtlCol="0" anchor="b" anchorCtr="0"/>
            <a:lstStyle/>
            <a:p>
              <a:pPr algn="ctr" defTabSz="914007">
                <a:defRPr/>
              </a:pPr>
              <a:r>
                <a:rPr lang="en-US" sz="784" b="1" kern="0">
                  <a:gradFill>
                    <a:gsLst>
                      <a:gs pos="0">
                        <a:srgbClr val="FFFFFF"/>
                      </a:gs>
                      <a:gs pos="100000">
                        <a:srgbClr val="FFFFFF"/>
                      </a:gs>
                    </a:gsLst>
                    <a:lin ang="5400000" scaled="0"/>
                  </a:gradFill>
                  <a:latin typeface="Calibri" panose="020F0502020204030204"/>
                  <a:ea typeface="Segoe UI" pitchFamily="34" charset="0"/>
                  <a:cs typeface="Segoe UI" pitchFamily="34" charset="0"/>
                  <a:sym typeface="Segoe UI"/>
                </a:rPr>
                <a:t> </a:t>
              </a:r>
            </a:p>
          </p:txBody>
        </p:sp>
        <p:sp>
          <p:nvSpPr>
            <p:cNvPr id="42" name="TextBox 41">
              <a:extLst>
                <a:ext uri="{FF2B5EF4-FFF2-40B4-BE49-F238E27FC236}">
                  <a16:creationId xmlns:a16="http://schemas.microsoft.com/office/drawing/2014/main" id="{5F12D706-D138-4EDC-BCD4-1AB939FBFC56}"/>
                </a:ext>
              </a:extLst>
            </p:cNvPr>
            <p:cNvSpPr txBox="1"/>
            <p:nvPr/>
          </p:nvSpPr>
          <p:spPr>
            <a:xfrm>
              <a:off x="9369445" y="1885966"/>
              <a:ext cx="787267" cy="787267"/>
            </a:xfrm>
            <a:prstGeom prst="ellipse">
              <a:avLst/>
            </a:prstGeom>
            <a:solidFill>
              <a:schemeClr val="tx2">
                <a:lumMod val="60000"/>
                <a:lumOff val="40000"/>
              </a:schemeClr>
            </a:solidFill>
          </p:spPr>
          <p:txBody>
            <a:bodyPr wrap="square" lIns="0" tIns="0" rIns="0" bIns="0" rtlCol="0" anchor="ctr" anchorCtr="0">
              <a:noAutofit/>
            </a:bodyPr>
            <a:lstStyle/>
            <a:p>
              <a:pPr algn="ctr" defTabSz="914358">
                <a:lnSpc>
                  <a:spcPct val="90000"/>
                </a:lnSpc>
                <a:spcAft>
                  <a:spcPts val="600"/>
                </a:spcAft>
                <a:defRPr/>
              </a:pPr>
              <a:endParaRPr lang="en-US" sz="2000" dirty="0">
                <a:solidFill>
                  <a:srgbClr val="FFFFFF"/>
                </a:solidFill>
                <a:latin typeface="Segoe UI Light"/>
              </a:endParaRPr>
            </a:p>
          </p:txBody>
        </p:sp>
        <p:sp>
          <p:nvSpPr>
            <p:cNvPr id="43" name="TextBox 42">
              <a:extLst>
                <a:ext uri="{FF2B5EF4-FFF2-40B4-BE49-F238E27FC236}">
                  <a16:creationId xmlns:a16="http://schemas.microsoft.com/office/drawing/2014/main" id="{4AE9BE6E-7A62-495E-B131-CAB0F7617432}"/>
                </a:ext>
              </a:extLst>
            </p:cNvPr>
            <p:cNvSpPr txBox="1"/>
            <p:nvPr/>
          </p:nvSpPr>
          <p:spPr>
            <a:xfrm>
              <a:off x="9435160" y="2809093"/>
              <a:ext cx="741202" cy="627844"/>
            </a:xfrm>
            <a:prstGeom prst="rect">
              <a:avLst/>
            </a:prstGeom>
            <a:noFill/>
          </p:spPr>
          <p:txBody>
            <a:bodyPr wrap="none" lIns="182867" tIns="146294" rIns="182867" bIns="146294" rtlCol="0">
              <a:spAutoFit/>
            </a:bodyPr>
            <a:lstStyle/>
            <a:p>
              <a:pPr defTabSz="914358">
                <a:lnSpc>
                  <a:spcPct val="90000"/>
                </a:lnSpc>
                <a:spcAft>
                  <a:spcPts val="600"/>
                </a:spcAft>
              </a:pPr>
              <a:r>
                <a:rPr lang="en-US" sz="2400">
                  <a:solidFill>
                    <a:srgbClr val="FFFFFF"/>
                  </a:solidFill>
                  <a:latin typeface="Segoe UI"/>
                </a:rPr>
                <a:t>C#</a:t>
              </a:r>
            </a:p>
          </p:txBody>
        </p:sp>
        <p:grpSp>
          <p:nvGrpSpPr>
            <p:cNvPr id="19" name="Group 42">
              <a:extLst>
                <a:ext uri="{FF2B5EF4-FFF2-40B4-BE49-F238E27FC236}">
                  <a16:creationId xmlns:a16="http://schemas.microsoft.com/office/drawing/2014/main" id="{45B677FD-2BE2-4EB0-8E1D-400AB383AE42}"/>
                </a:ext>
              </a:extLst>
            </p:cNvPr>
            <p:cNvGrpSpPr>
              <a:grpSpLocks noChangeAspect="1"/>
            </p:cNvGrpSpPr>
            <p:nvPr/>
          </p:nvGrpSpPr>
          <p:grpSpPr bwMode="auto">
            <a:xfrm>
              <a:off x="9561020" y="2083028"/>
              <a:ext cx="389868" cy="404156"/>
              <a:chOff x="3492" y="1769"/>
              <a:chExt cx="854" cy="864"/>
            </a:xfrm>
            <a:solidFill>
              <a:srgbClr val="FFFFFF"/>
            </a:solidFill>
          </p:grpSpPr>
          <p:sp>
            <p:nvSpPr>
              <p:cNvPr id="20" name="Freeform 43">
                <a:extLst>
                  <a:ext uri="{FF2B5EF4-FFF2-40B4-BE49-F238E27FC236}">
                    <a16:creationId xmlns:a16="http://schemas.microsoft.com/office/drawing/2014/main" id="{B710F16F-5FFA-4DB4-9CE2-9E33C07355A0}"/>
                  </a:ext>
                </a:extLst>
              </p:cNvPr>
              <p:cNvSpPr>
                <a:spLocks/>
              </p:cNvSpPr>
              <p:nvPr/>
            </p:nvSpPr>
            <p:spPr bwMode="auto">
              <a:xfrm>
                <a:off x="3872" y="1769"/>
                <a:ext cx="474" cy="413"/>
              </a:xfrm>
              <a:custGeom>
                <a:avLst/>
                <a:gdLst>
                  <a:gd name="T0" fmla="*/ 0 w 474"/>
                  <a:gd name="T1" fmla="*/ 413 h 413"/>
                  <a:gd name="T2" fmla="*/ 474 w 474"/>
                  <a:gd name="T3" fmla="*/ 413 h 413"/>
                  <a:gd name="T4" fmla="*/ 474 w 474"/>
                  <a:gd name="T5" fmla="*/ 0 h 413"/>
                  <a:gd name="T6" fmla="*/ 0 w 474"/>
                  <a:gd name="T7" fmla="*/ 69 h 413"/>
                  <a:gd name="T8" fmla="*/ 0 w 474"/>
                  <a:gd name="T9" fmla="*/ 413 h 413"/>
                </a:gdLst>
                <a:ahLst/>
                <a:cxnLst>
                  <a:cxn ang="0">
                    <a:pos x="T0" y="T1"/>
                  </a:cxn>
                  <a:cxn ang="0">
                    <a:pos x="T2" y="T3"/>
                  </a:cxn>
                  <a:cxn ang="0">
                    <a:pos x="T4" y="T5"/>
                  </a:cxn>
                  <a:cxn ang="0">
                    <a:pos x="T6" y="T7"/>
                  </a:cxn>
                  <a:cxn ang="0">
                    <a:pos x="T8" y="T9"/>
                  </a:cxn>
                </a:cxnLst>
                <a:rect l="0" t="0" r="r" b="b"/>
                <a:pathLst>
                  <a:path w="474" h="413">
                    <a:moveTo>
                      <a:pt x="0" y="413"/>
                    </a:moveTo>
                    <a:lnTo>
                      <a:pt x="474" y="413"/>
                    </a:lnTo>
                    <a:lnTo>
                      <a:pt x="474" y="0"/>
                    </a:lnTo>
                    <a:lnTo>
                      <a:pt x="0" y="69"/>
                    </a:lnTo>
                    <a:lnTo>
                      <a:pt x="0" y="4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37" name="Freeform 44">
                <a:extLst>
                  <a:ext uri="{FF2B5EF4-FFF2-40B4-BE49-F238E27FC236}">
                    <a16:creationId xmlns:a16="http://schemas.microsoft.com/office/drawing/2014/main" id="{35DE86C6-10F1-42E2-9525-1644E5F4F8F1}"/>
                  </a:ext>
                </a:extLst>
              </p:cNvPr>
              <p:cNvSpPr>
                <a:spLocks/>
              </p:cNvSpPr>
              <p:nvPr/>
            </p:nvSpPr>
            <p:spPr bwMode="auto">
              <a:xfrm>
                <a:off x="3492" y="1844"/>
                <a:ext cx="345" cy="338"/>
              </a:xfrm>
              <a:custGeom>
                <a:avLst/>
                <a:gdLst>
                  <a:gd name="T0" fmla="*/ 345 w 345"/>
                  <a:gd name="T1" fmla="*/ 338 h 338"/>
                  <a:gd name="T2" fmla="*/ 345 w 345"/>
                  <a:gd name="T3" fmla="*/ 0 h 338"/>
                  <a:gd name="T4" fmla="*/ 0 w 345"/>
                  <a:gd name="T5" fmla="*/ 50 h 338"/>
                  <a:gd name="T6" fmla="*/ 0 w 345"/>
                  <a:gd name="T7" fmla="*/ 338 h 338"/>
                  <a:gd name="T8" fmla="*/ 345 w 345"/>
                  <a:gd name="T9" fmla="*/ 338 h 338"/>
                </a:gdLst>
                <a:ahLst/>
                <a:cxnLst>
                  <a:cxn ang="0">
                    <a:pos x="T0" y="T1"/>
                  </a:cxn>
                  <a:cxn ang="0">
                    <a:pos x="T2" y="T3"/>
                  </a:cxn>
                  <a:cxn ang="0">
                    <a:pos x="T4" y="T5"/>
                  </a:cxn>
                  <a:cxn ang="0">
                    <a:pos x="T6" y="T7"/>
                  </a:cxn>
                  <a:cxn ang="0">
                    <a:pos x="T8" y="T9"/>
                  </a:cxn>
                </a:cxnLst>
                <a:rect l="0" t="0" r="r" b="b"/>
                <a:pathLst>
                  <a:path w="345" h="338">
                    <a:moveTo>
                      <a:pt x="345" y="338"/>
                    </a:moveTo>
                    <a:lnTo>
                      <a:pt x="345" y="0"/>
                    </a:lnTo>
                    <a:lnTo>
                      <a:pt x="0" y="50"/>
                    </a:lnTo>
                    <a:lnTo>
                      <a:pt x="0" y="338"/>
                    </a:lnTo>
                    <a:lnTo>
                      <a:pt x="345" y="3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38" name="Freeform 45">
                <a:extLst>
                  <a:ext uri="{FF2B5EF4-FFF2-40B4-BE49-F238E27FC236}">
                    <a16:creationId xmlns:a16="http://schemas.microsoft.com/office/drawing/2014/main" id="{2F66ED26-AD30-4FD6-9EB1-8052DAC1AEFA}"/>
                  </a:ext>
                </a:extLst>
              </p:cNvPr>
              <p:cNvSpPr>
                <a:spLocks/>
              </p:cNvSpPr>
              <p:nvPr/>
            </p:nvSpPr>
            <p:spPr bwMode="auto">
              <a:xfrm>
                <a:off x="3492" y="2214"/>
                <a:ext cx="345" cy="345"/>
              </a:xfrm>
              <a:custGeom>
                <a:avLst/>
                <a:gdLst>
                  <a:gd name="T0" fmla="*/ 345 w 345"/>
                  <a:gd name="T1" fmla="*/ 0 h 345"/>
                  <a:gd name="T2" fmla="*/ 0 w 345"/>
                  <a:gd name="T3" fmla="*/ 0 h 345"/>
                  <a:gd name="T4" fmla="*/ 0 w 345"/>
                  <a:gd name="T5" fmla="*/ 294 h 345"/>
                  <a:gd name="T6" fmla="*/ 345 w 345"/>
                  <a:gd name="T7" fmla="*/ 345 h 345"/>
                  <a:gd name="T8" fmla="*/ 345 w 345"/>
                  <a:gd name="T9" fmla="*/ 0 h 345"/>
                </a:gdLst>
                <a:ahLst/>
                <a:cxnLst>
                  <a:cxn ang="0">
                    <a:pos x="T0" y="T1"/>
                  </a:cxn>
                  <a:cxn ang="0">
                    <a:pos x="T2" y="T3"/>
                  </a:cxn>
                  <a:cxn ang="0">
                    <a:pos x="T4" y="T5"/>
                  </a:cxn>
                  <a:cxn ang="0">
                    <a:pos x="T6" y="T7"/>
                  </a:cxn>
                  <a:cxn ang="0">
                    <a:pos x="T8" y="T9"/>
                  </a:cxn>
                </a:cxnLst>
                <a:rect l="0" t="0" r="r" b="b"/>
                <a:pathLst>
                  <a:path w="345" h="345">
                    <a:moveTo>
                      <a:pt x="345" y="0"/>
                    </a:moveTo>
                    <a:lnTo>
                      <a:pt x="0" y="0"/>
                    </a:lnTo>
                    <a:lnTo>
                      <a:pt x="0" y="294"/>
                    </a:lnTo>
                    <a:lnTo>
                      <a:pt x="345" y="345"/>
                    </a:lnTo>
                    <a:lnTo>
                      <a:pt x="3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39" name="Freeform 46">
                <a:extLst>
                  <a:ext uri="{FF2B5EF4-FFF2-40B4-BE49-F238E27FC236}">
                    <a16:creationId xmlns:a16="http://schemas.microsoft.com/office/drawing/2014/main" id="{4F48703C-218D-4BAB-9537-C7783013B20C}"/>
                  </a:ext>
                </a:extLst>
              </p:cNvPr>
              <p:cNvSpPr>
                <a:spLocks/>
              </p:cNvSpPr>
              <p:nvPr/>
            </p:nvSpPr>
            <p:spPr bwMode="auto">
              <a:xfrm>
                <a:off x="3872" y="2214"/>
                <a:ext cx="474" cy="419"/>
              </a:xfrm>
              <a:custGeom>
                <a:avLst/>
                <a:gdLst>
                  <a:gd name="T0" fmla="*/ 0 w 474"/>
                  <a:gd name="T1" fmla="*/ 0 h 419"/>
                  <a:gd name="T2" fmla="*/ 0 w 474"/>
                  <a:gd name="T3" fmla="*/ 349 h 419"/>
                  <a:gd name="T4" fmla="*/ 474 w 474"/>
                  <a:gd name="T5" fmla="*/ 419 h 419"/>
                  <a:gd name="T6" fmla="*/ 474 w 474"/>
                  <a:gd name="T7" fmla="*/ 0 h 419"/>
                  <a:gd name="T8" fmla="*/ 0 w 474"/>
                  <a:gd name="T9" fmla="*/ 0 h 419"/>
                </a:gdLst>
                <a:ahLst/>
                <a:cxnLst>
                  <a:cxn ang="0">
                    <a:pos x="T0" y="T1"/>
                  </a:cxn>
                  <a:cxn ang="0">
                    <a:pos x="T2" y="T3"/>
                  </a:cxn>
                  <a:cxn ang="0">
                    <a:pos x="T4" y="T5"/>
                  </a:cxn>
                  <a:cxn ang="0">
                    <a:pos x="T6" y="T7"/>
                  </a:cxn>
                  <a:cxn ang="0">
                    <a:pos x="T8" y="T9"/>
                  </a:cxn>
                </a:cxnLst>
                <a:rect l="0" t="0" r="r" b="b"/>
                <a:pathLst>
                  <a:path w="474" h="419">
                    <a:moveTo>
                      <a:pt x="0" y="0"/>
                    </a:moveTo>
                    <a:lnTo>
                      <a:pt x="0" y="349"/>
                    </a:lnTo>
                    <a:lnTo>
                      <a:pt x="474" y="419"/>
                    </a:lnTo>
                    <a:lnTo>
                      <a:pt x="474"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spTree>
    <p:extLst>
      <p:ext uri="{BB962C8B-B14F-4D97-AF65-F5344CB8AC3E}">
        <p14:creationId xmlns:p14="http://schemas.microsoft.com/office/powerpoint/2010/main" val="34594039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56AF0A39-3F39-49D5-A1F8-90E43BCE9692}"/>
              </a:ext>
            </a:extLst>
          </p:cNvPr>
          <p:cNvGrpSpPr/>
          <p:nvPr/>
        </p:nvGrpSpPr>
        <p:grpSpPr>
          <a:xfrm>
            <a:off x="-4059812" y="301794"/>
            <a:ext cx="10619078" cy="8433291"/>
            <a:chOff x="-4059812" y="422672"/>
            <a:chExt cx="10619078" cy="8433291"/>
          </a:xfrm>
        </p:grpSpPr>
        <p:pic>
          <p:nvPicPr>
            <p:cNvPr id="9" name="Picture 6" descr="Image result for dell xps 1080p">
              <a:extLst>
                <a:ext uri="{FF2B5EF4-FFF2-40B4-BE49-F238E27FC236}">
                  <a16:creationId xmlns:a16="http://schemas.microsoft.com/office/drawing/2014/main" id="{9BFFC577-6B86-4DC9-BE17-DF79FF2C44D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4059812" y="422672"/>
              <a:ext cx="10619078" cy="8433291"/>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BB2AC73D-B8BF-4C3B-B129-060CCCA30246}"/>
                </a:ext>
              </a:extLst>
            </p:cNvPr>
            <p:cNvPicPr>
              <a:picLocks noChangeAspect="1"/>
            </p:cNvPicPr>
            <p:nvPr/>
          </p:nvPicPr>
          <p:blipFill rotWithShape="1">
            <a:blip r:embed="rId4"/>
            <a:srcRect r="634"/>
            <a:stretch/>
          </p:blipFill>
          <p:spPr>
            <a:xfrm>
              <a:off x="-2281928" y="1862302"/>
              <a:ext cx="7416050" cy="4171264"/>
            </a:xfrm>
            <a:prstGeom prst="rect">
              <a:avLst/>
            </a:prstGeom>
          </p:spPr>
        </p:pic>
      </p:grpSp>
      <p:grpSp>
        <p:nvGrpSpPr>
          <p:cNvPr id="18" name="Group 17">
            <a:extLst>
              <a:ext uri="{FF2B5EF4-FFF2-40B4-BE49-F238E27FC236}">
                <a16:creationId xmlns:a16="http://schemas.microsoft.com/office/drawing/2014/main" id="{CF83CD86-95CF-4E0F-B3F0-2B1886D85D5A}"/>
              </a:ext>
            </a:extLst>
          </p:cNvPr>
          <p:cNvGrpSpPr/>
          <p:nvPr/>
        </p:nvGrpSpPr>
        <p:grpSpPr>
          <a:xfrm>
            <a:off x="5203821" y="422672"/>
            <a:ext cx="11681627" cy="8084272"/>
            <a:chOff x="5391348" y="552450"/>
            <a:chExt cx="11494100" cy="7954494"/>
          </a:xfrm>
        </p:grpSpPr>
        <p:pic>
          <p:nvPicPr>
            <p:cNvPr id="17" name="Picture 16">
              <a:extLst>
                <a:ext uri="{FF2B5EF4-FFF2-40B4-BE49-F238E27FC236}">
                  <a16:creationId xmlns:a16="http://schemas.microsoft.com/office/drawing/2014/main" id="{3731D4B4-658B-4A16-BA97-0222022BE4E6}"/>
                </a:ext>
              </a:extLst>
            </p:cNvPr>
            <p:cNvPicPr>
              <a:picLocks noChangeAspect="1"/>
            </p:cNvPicPr>
            <p:nvPr/>
          </p:nvPicPr>
          <p:blipFill>
            <a:blip r:embed="rId5"/>
            <a:stretch>
              <a:fillRect/>
            </a:stretch>
          </p:blipFill>
          <p:spPr>
            <a:xfrm>
              <a:off x="5391348" y="552450"/>
              <a:ext cx="11494100" cy="7954494"/>
            </a:xfrm>
            <a:prstGeom prst="rect">
              <a:avLst/>
            </a:prstGeom>
          </p:spPr>
        </p:pic>
        <p:pic>
          <p:nvPicPr>
            <p:cNvPr id="4" name="Picture 3" descr="A screenshot of a computer screen&#10;&#10;Description automatically generated">
              <a:extLst>
                <a:ext uri="{FF2B5EF4-FFF2-40B4-BE49-F238E27FC236}">
                  <a16:creationId xmlns:a16="http://schemas.microsoft.com/office/drawing/2014/main" id="{797F4C30-6F59-422D-9862-F6F0EEE54CC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04883" y="2200538"/>
              <a:ext cx="6769945" cy="4231215"/>
            </a:xfrm>
            <a:prstGeom prst="rect">
              <a:avLst/>
            </a:prstGeom>
          </p:spPr>
        </p:pic>
      </p:grpSp>
      <p:sp>
        <p:nvSpPr>
          <p:cNvPr id="11" name="Title 2">
            <a:extLst>
              <a:ext uri="{FF2B5EF4-FFF2-40B4-BE49-F238E27FC236}">
                <a16:creationId xmlns:a16="http://schemas.microsoft.com/office/drawing/2014/main" id="{14FDBEB8-8396-4E2D-BC84-2CCC9C16BDB1}"/>
              </a:ext>
            </a:extLst>
          </p:cNvPr>
          <p:cNvSpPr txBox="1">
            <a:spLocks/>
          </p:cNvSpPr>
          <p:nvPr/>
        </p:nvSpPr>
        <p:spPr>
          <a:xfrm>
            <a:off x="539654" y="305366"/>
            <a:ext cx="5093082" cy="927744"/>
          </a:xfrm>
          <a:prstGeom prst="rect">
            <a:avLst/>
          </a:prstGeom>
        </p:spPr>
        <p:txBody>
          <a:bodyPr>
            <a:norm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t>Visual Studio 2022</a:t>
            </a:r>
          </a:p>
        </p:txBody>
      </p:sp>
      <p:sp>
        <p:nvSpPr>
          <p:cNvPr id="12" name="Title 2">
            <a:extLst>
              <a:ext uri="{FF2B5EF4-FFF2-40B4-BE49-F238E27FC236}">
                <a16:creationId xmlns:a16="http://schemas.microsoft.com/office/drawing/2014/main" id="{F5FE6C65-5110-4583-8B6B-D359D7D0D381}"/>
              </a:ext>
            </a:extLst>
          </p:cNvPr>
          <p:cNvSpPr txBox="1">
            <a:spLocks/>
          </p:cNvSpPr>
          <p:nvPr/>
        </p:nvSpPr>
        <p:spPr>
          <a:xfrm>
            <a:off x="6559265" y="301794"/>
            <a:ext cx="6962584" cy="899475"/>
          </a:xfrm>
          <a:prstGeom prst="rect">
            <a:avLst/>
          </a:prstGeom>
        </p:spPr>
        <p:txBody>
          <a:bodyPr vert="horz" wrap="square" lIns="146274" tIns="91420" rIns="146274" bIns="9142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457136"/>
            <a:r>
              <a:rPr lang="en-US" sz="4800" spc="-50" dirty="0">
                <a:solidFill>
                  <a:srgbClr val="505050"/>
                </a:solidFill>
                <a:latin typeface="Segoe UI Light" panose="020B0502040204020203" pitchFamily="34" charset="0"/>
                <a:ea typeface="Segoe UI" charset="0"/>
                <a:cs typeface="Segoe UI" charset="0"/>
              </a:rPr>
              <a:t>Visual Studio for Mac</a:t>
            </a:r>
          </a:p>
        </p:txBody>
      </p:sp>
    </p:spTree>
    <p:extLst>
      <p:ext uri="{BB962C8B-B14F-4D97-AF65-F5344CB8AC3E}">
        <p14:creationId xmlns:p14="http://schemas.microsoft.com/office/powerpoint/2010/main" val="4263692727"/>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3CCD33-197D-4B78-A762-5952011AF417}"/>
              </a:ext>
            </a:extLst>
          </p:cNvPr>
          <p:cNvSpPr>
            <a:spLocks noGrp="1"/>
          </p:cNvSpPr>
          <p:nvPr>
            <p:ph type="title"/>
          </p:nvPr>
        </p:nvSpPr>
        <p:spPr/>
        <p:txBody>
          <a:bodyPr/>
          <a:lstStyle/>
          <a:p>
            <a:r>
              <a:rPr lang="en-US" dirty="0"/>
              <a:t>Cross-Platform UI</a:t>
            </a:r>
          </a:p>
        </p:txBody>
      </p:sp>
    </p:spTree>
    <p:extLst>
      <p:ext uri="{BB962C8B-B14F-4D97-AF65-F5344CB8AC3E}">
        <p14:creationId xmlns:p14="http://schemas.microsoft.com/office/powerpoint/2010/main" val="1653885336"/>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4F4F9C8-10AB-4CEE-891A-C983993B3983}"/>
              </a:ext>
            </a:extLst>
          </p:cNvPr>
          <p:cNvPicPr>
            <a:picLocks noChangeAspect="1"/>
          </p:cNvPicPr>
          <p:nvPr/>
        </p:nvPicPr>
        <p:blipFill>
          <a:blip r:embed="rId3"/>
          <a:stretch>
            <a:fillRect/>
          </a:stretch>
        </p:blipFill>
        <p:spPr>
          <a:xfrm>
            <a:off x="1305157" y="2101534"/>
            <a:ext cx="1765288" cy="1765288"/>
          </a:xfrm>
          <a:prstGeom prst="rect">
            <a:avLst/>
          </a:prstGeom>
        </p:spPr>
      </p:pic>
      <p:pic>
        <p:nvPicPr>
          <p:cNvPr id="6" name="Picture 5" descr="A close up of a logo&#10;&#10;Description automatically generated">
            <a:extLst>
              <a:ext uri="{FF2B5EF4-FFF2-40B4-BE49-F238E27FC236}">
                <a16:creationId xmlns:a16="http://schemas.microsoft.com/office/drawing/2014/main" id="{CC512C1F-1EC4-4221-816E-21CF0CF53AB2}"/>
              </a:ext>
            </a:extLst>
          </p:cNvPr>
          <p:cNvPicPr>
            <a:picLocks noChangeAspect="1"/>
          </p:cNvPicPr>
          <p:nvPr/>
        </p:nvPicPr>
        <p:blipFill>
          <a:blip r:embed="rId4"/>
          <a:stretch>
            <a:fillRect/>
          </a:stretch>
        </p:blipFill>
        <p:spPr>
          <a:xfrm>
            <a:off x="3819071" y="2229410"/>
            <a:ext cx="2012715" cy="1509536"/>
          </a:xfrm>
          <a:prstGeom prst="rect">
            <a:avLst/>
          </a:prstGeom>
        </p:spPr>
      </p:pic>
      <p:pic>
        <p:nvPicPr>
          <p:cNvPr id="8" name="Picture 7">
            <a:extLst>
              <a:ext uri="{FF2B5EF4-FFF2-40B4-BE49-F238E27FC236}">
                <a16:creationId xmlns:a16="http://schemas.microsoft.com/office/drawing/2014/main" id="{EEA99028-6E26-41F8-BB52-328E793E01E3}"/>
              </a:ext>
            </a:extLst>
          </p:cNvPr>
          <p:cNvPicPr>
            <a:picLocks noChangeAspect="1"/>
          </p:cNvPicPr>
          <p:nvPr/>
        </p:nvPicPr>
        <p:blipFill>
          <a:blip r:embed="rId5"/>
          <a:stretch>
            <a:fillRect/>
          </a:stretch>
        </p:blipFill>
        <p:spPr>
          <a:xfrm>
            <a:off x="6580412" y="2711664"/>
            <a:ext cx="2335113" cy="513130"/>
          </a:xfrm>
          <a:prstGeom prst="rect">
            <a:avLst/>
          </a:prstGeom>
        </p:spPr>
      </p:pic>
      <p:sp>
        <p:nvSpPr>
          <p:cNvPr id="9" name="Rectangle 8">
            <a:extLst>
              <a:ext uri="{FF2B5EF4-FFF2-40B4-BE49-F238E27FC236}">
                <a16:creationId xmlns:a16="http://schemas.microsoft.com/office/drawing/2014/main" id="{39110B27-3A85-43A2-A2D8-74D20587EA44}"/>
              </a:ext>
            </a:extLst>
          </p:cNvPr>
          <p:cNvSpPr/>
          <p:nvPr/>
        </p:nvSpPr>
        <p:spPr bwMode="auto">
          <a:xfrm>
            <a:off x="984727" y="1885207"/>
            <a:ext cx="2406147" cy="529352"/>
          </a:xfrm>
          <a:prstGeom prst="rect">
            <a:avLst/>
          </a:prstGeom>
          <a:solidFill>
            <a:srgbClr val="B455B6"/>
          </a:solidFill>
          <a:ln>
            <a:solidFill>
              <a:srgbClr val="B455B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67" tIns="146294" rIns="182867" bIns="146294" numCol="1" spcCol="0" rtlCol="0" fromWordArt="0" anchor="ctr" anchorCtr="0" forceAA="0" compatLnSpc="1">
            <a:prstTxWarp prst="textNoShape">
              <a:avLst/>
            </a:prstTxWarp>
            <a:noAutofit/>
          </a:bodyPr>
          <a:lstStyle/>
          <a:p>
            <a:pPr algn="ctr" defTabSz="932429" fontAlgn="base">
              <a:spcBef>
                <a:spcPct val="0"/>
              </a:spcBef>
              <a:spcAft>
                <a:spcPct val="0"/>
              </a:spcAft>
              <a:defRPr/>
            </a:pPr>
            <a:r>
              <a:rPr lang="en-US" err="1">
                <a:gradFill>
                  <a:gsLst>
                    <a:gs pos="0">
                      <a:srgbClr val="FFFFFF"/>
                    </a:gs>
                    <a:gs pos="100000">
                      <a:srgbClr val="FFFFFF"/>
                    </a:gs>
                  </a:gsLst>
                  <a:lin ang="5400000" scaled="0"/>
                </a:gradFill>
                <a:latin typeface="Calibri" panose="020F0502020204030204"/>
                <a:ea typeface="Segoe UI" pitchFamily="34" charset="0"/>
                <a:cs typeface="Segoe UI" pitchFamily="34" charset="0"/>
              </a:rPr>
              <a:t>UIActivityIndicator</a:t>
            </a:r>
            <a:endParaRPr lang="en-US">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10" name="Rectangle 9">
            <a:extLst>
              <a:ext uri="{FF2B5EF4-FFF2-40B4-BE49-F238E27FC236}">
                <a16:creationId xmlns:a16="http://schemas.microsoft.com/office/drawing/2014/main" id="{59502D60-1EA6-41AC-8245-1BDE94618945}"/>
              </a:ext>
            </a:extLst>
          </p:cNvPr>
          <p:cNvSpPr/>
          <p:nvPr/>
        </p:nvSpPr>
        <p:spPr bwMode="auto">
          <a:xfrm>
            <a:off x="3622355" y="1885207"/>
            <a:ext cx="2406147" cy="529352"/>
          </a:xfrm>
          <a:prstGeom prst="rect">
            <a:avLst/>
          </a:prstGeom>
          <a:solidFill>
            <a:srgbClr val="77D06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67" tIns="146294" rIns="182867" bIns="146294" numCol="1" spcCol="0" rtlCol="0" fromWordArt="0" anchor="ctr" anchorCtr="0" forceAA="0" compatLnSpc="1">
            <a:prstTxWarp prst="textNoShape">
              <a:avLst/>
            </a:prstTxWarp>
            <a:noAutofit/>
          </a:bodyPr>
          <a:lstStyle/>
          <a:p>
            <a:pPr algn="ctr" defTabSz="932429" fontAlgn="base">
              <a:spcBef>
                <a:spcPct val="0"/>
              </a:spcBef>
              <a:spcAft>
                <a:spcPct val="0"/>
              </a:spcAft>
              <a:defRPr/>
            </a:pPr>
            <a:r>
              <a:rPr lang="en-US" sz="2000" err="1">
                <a:gradFill>
                  <a:gsLst>
                    <a:gs pos="0">
                      <a:srgbClr val="FFFFFF"/>
                    </a:gs>
                    <a:gs pos="100000">
                      <a:srgbClr val="FFFFFF"/>
                    </a:gs>
                  </a:gsLst>
                  <a:lin ang="5400000" scaled="0"/>
                </a:gradFill>
                <a:latin typeface="Calibri" panose="020F0502020204030204"/>
                <a:ea typeface="Segoe UI" pitchFamily="34" charset="0"/>
                <a:cs typeface="Segoe UI" pitchFamily="34" charset="0"/>
              </a:rPr>
              <a:t>ProgressBar</a:t>
            </a:r>
            <a:endParaRPr lang="en-US" sz="200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grpSp>
        <p:nvGrpSpPr>
          <p:cNvPr id="12" name="Group 11">
            <a:extLst>
              <a:ext uri="{FF2B5EF4-FFF2-40B4-BE49-F238E27FC236}">
                <a16:creationId xmlns:a16="http://schemas.microsoft.com/office/drawing/2014/main" id="{039FFC3E-97F8-4DDD-8408-BBF9192F088F}"/>
              </a:ext>
            </a:extLst>
          </p:cNvPr>
          <p:cNvGrpSpPr/>
          <p:nvPr/>
        </p:nvGrpSpPr>
        <p:grpSpPr>
          <a:xfrm>
            <a:off x="4431795" y="989776"/>
            <a:ext cx="787267" cy="787267"/>
            <a:chOff x="11434337" y="2930084"/>
            <a:chExt cx="1574643" cy="1574643"/>
          </a:xfrm>
          <a:solidFill>
            <a:srgbClr val="77D065"/>
          </a:solidFill>
        </p:grpSpPr>
        <p:sp>
          <p:nvSpPr>
            <p:cNvPr id="13" name="Oval 12">
              <a:extLst>
                <a:ext uri="{FF2B5EF4-FFF2-40B4-BE49-F238E27FC236}">
                  <a16:creationId xmlns:a16="http://schemas.microsoft.com/office/drawing/2014/main" id="{C4EA8281-D594-46AC-A640-CBDF3334250A}"/>
                </a:ext>
              </a:extLst>
            </p:cNvPr>
            <p:cNvSpPr/>
            <p:nvPr/>
          </p:nvSpPr>
          <p:spPr bwMode="auto">
            <a:xfrm>
              <a:off x="11434337" y="2930084"/>
              <a:ext cx="1574643" cy="157464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7" tIns="89637" rIns="33618" bIns="33618" rtlCol="0" anchor="b" anchorCtr="0"/>
            <a:lstStyle/>
            <a:p>
              <a:pPr algn="ctr" defTabSz="914007">
                <a:defRPr/>
              </a:pPr>
              <a:endParaRPr lang="en-US" sz="784" b="1" kern="0">
                <a:gradFill>
                  <a:gsLst>
                    <a:gs pos="0">
                      <a:srgbClr val="FFFFFF"/>
                    </a:gs>
                    <a:gs pos="100000">
                      <a:srgbClr val="FFFFFF"/>
                    </a:gs>
                  </a:gsLst>
                  <a:lin ang="5400000" scaled="0"/>
                </a:gradFill>
                <a:latin typeface="Calibri" panose="020F0502020204030204"/>
                <a:ea typeface="Segoe UI" pitchFamily="34" charset="0"/>
                <a:cs typeface="Segoe UI" pitchFamily="34" charset="0"/>
                <a:sym typeface="Segoe UI"/>
              </a:endParaRPr>
            </a:p>
          </p:txBody>
        </p:sp>
        <p:pic>
          <p:nvPicPr>
            <p:cNvPr id="14" name="Picture 13">
              <a:extLst>
                <a:ext uri="{FF2B5EF4-FFF2-40B4-BE49-F238E27FC236}">
                  <a16:creationId xmlns:a16="http://schemas.microsoft.com/office/drawing/2014/main" id="{AD029E5D-B904-45E2-AB03-288259F80036}"/>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1884585" y="3297434"/>
              <a:ext cx="674145" cy="810875"/>
            </a:xfrm>
            <a:prstGeom prst="rect">
              <a:avLst/>
            </a:prstGeom>
            <a:grpFill/>
          </p:spPr>
        </p:pic>
      </p:grpSp>
      <p:grpSp>
        <p:nvGrpSpPr>
          <p:cNvPr id="15" name="Group 14">
            <a:extLst>
              <a:ext uri="{FF2B5EF4-FFF2-40B4-BE49-F238E27FC236}">
                <a16:creationId xmlns:a16="http://schemas.microsoft.com/office/drawing/2014/main" id="{67F65F1A-B0A1-4474-9C15-AD07E8E06278}"/>
              </a:ext>
            </a:extLst>
          </p:cNvPr>
          <p:cNvGrpSpPr/>
          <p:nvPr/>
        </p:nvGrpSpPr>
        <p:grpSpPr>
          <a:xfrm>
            <a:off x="1794167" y="982510"/>
            <a:ext cx="787267" cy="787267"/>
            <a:chOff x="3567813" y="1467990"/>
            <a:chExt cx="787322" cy="787322"/>
          </a:xfrm>
        </p:grpSpPr>
        <p:sp>
          <p:nvSpPr>
            <p:cNvPr id="16" name="Oval 15">
              <a:extLst>
                <a:ext uri="{FF2B5EF4-FFF2-40B4-BE49-F238E27FC236}">
                  <a16:creationId xmlns:a16="http://schemas.microsoft.com/office/drawing/2014/main" id="{F3374A7E-957C-4523-B624-BE19071A97BC}"/>
                </a:ext>
              </a:extLst>
            </p:cNvPr>
            <p:cNvSpPr/>
            <p:nvPr/>
          </p:nvSpPr>
          <p:spPr bwMode="auto">
            <a:xfrm>
              <a:off x="3567813" y="1467990"/>
              <a:ext cx="787322" cy="787322"/>
            </a:xfrm>
            <a:prstGeom prst="ellipse">
              <a:avLst/>
            </a:prstGeom>
            <a:solidFill>
              <a:srgbClr val="B455B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7" tIns="89637" rIns="33618" bIns="33618" rtlCol="0" anchor="b" anchorCtr="0"/>
            <a:lstStyle/>
            <a:p>
              <a:pPr algn="ctr" defTabSz="914007">
                <a:defRPr/>
              </a:pPr>
              <a:endParaRPr lang="en-US" sz="784" b="1" kern="0">
                <a:gradFill>
                  <a:gsLst>
                    <a:gs pos="0">
                      <a:srgbClr val="FFFFFF"/>
                    </a:gs>
                    <a:gs pos="100000">
                      <a:srgbClr val="FFFFFF"/>
                    </a:gs>
                  </a:gsLst>
                  <a:lin ang="5400000" scaled="0"/>
                </a:gradFill>
                <a:latin typeface="Calibri" panose="020F0502020204030204"/>
                <a:ea typeface="Segoe UI" pitchFamily="34" charset="0"/>
                <a:cs typeface="Segoe UI" pitchFamily="34" charset="0"/>
                <a:sym typeface="Segoe UI"/>
              </a:endParaRPr>
            </a:p>
          </p:txBody>
        </p:sp>
        <p:pic>
          <p:nvPicPr>
            <p:cNvPr id="17" name="Picture 2" descr="http://www.freeiconspng.com/uploads/ios-7-logo-png-14.png">
              <a:extLst>
                <a:ext uri="{FF2B5EF4-FFF2-40B4-BE49-F238E27FC236}">
                  <a16:creationId xmlns:a16="http://schemas.microsoft.com/office/drawing/2014/main" id="{1B368443-865C-46D4-9723-51D3A70A496A}"/>
                </a:ext>
              </a:extLst>
            </p:cNvPr>
            <p:cNvPicPr>
              <a:picLocks noChangeAspect="1" noChangeArrowheads="1"/>
            </p:cNvPicPr>
            <p:nvPr/>
          </p:nvPicPr>
          <p:blipFill>
            <a:blip r:embed="rId7" cstate="email">
              <a:lum bright="70000" contrast="-70000"/>
              <a:extLst>
                <a:ext uri="{28A0092B-C50C-407E-A947-70E740481C1C}">
                  <a14:useLocalDpi xmlns:a14="http://schemas.microsoft.com/office/drawing/2010/main"/>
                </a:ext>
              </a:extLst>
            </a:blip>
            <a:srcRect/>
            <a:stretch>
              <a:fillRect/>
            </a:stretch>
          </p:blipFill>
          <p:spPr bwMode="auto">
            <a:xfrm>
              <a:off x="3724639" y="1707628"/>
              <a:ext cx="498220" cy="313622"/>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17">
            <a:extLst>
              <a:ext uri="{FF2B5EF4-FFF2-40B4-BE49-F238E27FC236}">
                <a16:creationId xmlns:a16="http://schemas.microsoft.com/office/drawing/2014/main" id="{7865D151-3928-447B-BBAB-5BAEF1B1CF48}"/>
              </a:ext>
            </a:extLst>
          </p:cNvPr>
          <p:cNvPicPr>
            <a:picLocks noChangeAspect="1"/>
          </p:cNvPicPr>
          <p:nvPr/>
        </p:nvPicPr>
        <p:blipFill>
          <a:blip r:embed="rId8"/>
          <a:stretch>
            <a:fillRect/>
          </a:stretch>
        </p:blipFill>
        <p:spPr>
          <a:xfrm>
            <a:off x="9090269" y="2634877"/>
            <a:ext cx="2772609" cy="589916"/>
          </a:xfrm>
          <a:prstGeom prst="rect">
            <a:avLst/>
          </a:prstGeom>
        </p:spPr>
      </p:pic>
      <p:sp>
        <p:nvSpPr>
          <p:cNvPr id="19" name="Rectangle 18">
            <a:extLst>
              <a:ext uri="{FF2B5EF4-FFF2-40B4-BE49-F238E27FC236}">
                <a16:creationId xmlns:a16="http://schemas.microsoft.com/office/drawing/2014/main" id="{AB41F509-A951-4317-8268-005C5C5009CA}"/>
              </a:ext>
            </a:extLst>
          </p:cNvPr>
          <p:cNvSpPr/>
          <p:nvPr/>
        </p:nvSpPr>
        <p:spPr bwMode="auto">
          <a:xfrm>
            <a:off x="6580412" y="1885207"/>
            <a:ext cx="2406147" cy="529352"/>
          </a:xfrm>
          <a:prstGeom prst="rect">
            <a:avLst/>
          </a:prstGeom>
          <a:solidFill>
            <a:srgbClr val="B455B6"/>
          </a:solidFill>
          <a:ln>
            <a:solidFill>
              <a:srgbClr val="B455B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67" tIns="146294" rIns="182867" bIns="146294" numCol="1" spcCol="0" rtlCol="0" fromWordArt="0" anchor="ctr" anchorCtr="0" forceAA="0" compatLnSpc="1">
            <a:prstTxWarp prst="textNoShape">
              <a:avLst/>
            </a:prstTxWarp>
            <a:noAutofit/>
          </a:bodyPr>
          <a:lstStyle/>
          <a:p>
            <a:pPr algn="ctr" defTabSz="932429" fontAlgn="base">
              <a:spcBef>
                <a:spcPct val="0"/>
              </a:spcBef>
              <a:spcAft>
                <a:spcPct val="0"/>
              </a:spcAft>
              <a:defRPr/>
            </a:pPr>
            <a:r>
              <a:rPr lang="en-US" err="1">
                <a:gradFill>
                  <a:gsLst>
                    <a:gs pos="0">
                      <a:srgbClr val="FFFFFF"/>
                    </a:gs>
                    <a:gs pos="100000">
                      <a:srgbClr val="FFFFFF"/>
                    </a:gs>
                  </a:gsLst>
                  <a:lin ang="5400000" scaled="0"/>
                </a:gradFill>
                <a:latin typeface="Calibri" panose="020F0502020204030204"/>
                <a:ea typeface="Segoe UI" pitchFamily="34" charset="0"/>
                <a:cs typeface="Segoe UI" pitchFamily="34" charset="0"/>
              </a:rPr>
              <a:t>UISlider</a:t>
            </a:r>
            <a:endParaRPr lang="en-US">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20" name="Rectangle 19">
            <a:extLst>
              <a:ext uri="{FF2B5EF4-FFF2-40B4-BE49-F238E27FC236}">
                <a16:creationId xmlns:a16="http://schemas.microsoft.com/office/drawing/2014/main" id="{FBC34771-F922-4E0B-9D79-E02EEB421261}"/>
              </a:ext>
            </a:extLst>
          </p:cNvPr>
          <p:cNvSpPr/>
          <p:nvPr/>
        </p:nvSpPr>
        <p:spPr bwMode="auto">
          <a:xfrm>
            <a:off x="9218040" y="1885207"/>
            <a:ext cx="2406147" cy="529352"/>
          </a:xfrm>
          <a:prstGeom prst="rect">
            <a:avLst/>
          </a:prstGeom>
          <a:solidFill>
            <a:srgbClr val="77D06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67" tIns="146294" rIns="182867" bIns="146294" numCol="1" spcCol="0" rtlCol="0" fromWordArt="0" anchor="ctr" anchorCtr="0" forceAA="0" compatLnSpc="1">
            <a:prstTxWarp prst="textNoShape">
              <a:avLst/>
            </a:prstTxWarp>
            <a:noAutofit/>
          </a:bodyPr>
          <a:lstStyle/>
          <a:p>
            <a:pPr algn="ctr" defTabSz="932429" fontAlgn="base">
              <a:spcBef>
                <a:spcPct val="0"/>
              </a:spcBef>
              <a:spcAft>
                <a:spcPct val="0"/>
              </a:spcAft>
              <a:defRPr/>
            </a:pPr>
            <a:r>
              <a:rPr lang="en-US" sz="2000" err="1">
                <a:gradFill>
                  <a:gsLst>
                    <a:gs pos="0">
                      <a:srgbClr val="FFFFFF"/>
                    </a:gs>
                    <a:gs pos="100000">
                      <a:srgbClr val="FFFFFF"/>
                    </a:gs>
                  </a:gsLst>
                  <a:lin ang="5400000" scaled="0"/>
                </a:gradFill>
                <a:latin typeface="Calibri" panose="020F0502020204030204"/>
                <a:ea typeface="Segoe UI" pitchFamily="34" charset="0"/>
                <a:cs typeface="Segoe UI" pitchFamily="34" charset="0"/>
              </a:rPr>
              <a:t>SeekBar</a:t>
            </a:r>
            <a:endParaRPr lang="en-US" sz="200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grpSp>
        <p:nvGrpSpPr>
          <p:cNvPr id="21" name="Group 20">
            <a:extLst>
              <a:ext uri="{FF2B5EF4-FFF2-40B4-BE49-F238E27FC236}">
                <a16:creationId xmlns:a16="http://schemas.microsoft.com/office/drawing/2014/main" id="{41C86E50-7650-4D01-9C73-20ECECC8819C}"/>
              </a:ext>
            </a:extLst>
          </p:cNvPr>
          <p:cNvGrpSpPr/>
          <p:nvPr/>
        </p:nvGrpSpPr>
        <p:grpSpPr>
          <a:xfrm>
            <a:off x="10027480" y="989776"/>
            <a:ext cx="787267" cy="787267"/>
            <a:chOff x="11434337" y="2930084"/>
            <a:chExt cx="1574643" cy="1574643"/>
          </a:xfrm>
          <a:solidFill>
            <a:srgbClr val="77D065"/>
          </a:solidFill>
        </p:grpSpPr>
        <p:sp>
          <p:nvSpPr>
            <p:cNvPr id="22" name="Oval 21">
              <a:extLst>
                <a:ext uri="{FF2B5EF4-FFF2-40B4-BE49-F238E27FC236}">
                  <a16:creationId xmlns:a16="http://schemas.microsoft.com/office/drawing/2014/main" id="{16E4B9F7-D239-4D58-BC67-D378F39DD14A}"/>
                </a:ext>
              </a:extLst>
            </p:cNvPr>
            <p:cNvSpPr/>
            <p:nvPr/>
          </p:nvSpPr>
          <p:spPr bwMode="auto">
            <a:xfrm>
              <a:off x="11434337" y="2930084"/>
              <a:ext cx="1574643" cy="157464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7" tIns="89637" rIns="33618" bIns="33618" rtlCol="0" anchor="b" anchorCtr="0"/>
            <a:lstStyle/>
            <a:p>
              <a:pPr algn="ctr" defTabSz="914007">
                <a:defRPr/>
              </a:pPr>
              <a:endParaRPr lang="en-US" sz="784" b="1" kern="0">
                <a:gradFill>
                  <a:gsLst>
                    <a:gs pos="0">
                      <a:srgbClr val="FFFFFF"/>
                    </a:gs>
                    <a:gs pos="100000">
                      <a:srgbClr val="FFFFFF"/>
                    </a:gs>
                  </a:gsLst>
                  <a:lin ang="5400000" scaled="0"/>
                </a:gradFill>
                <a:latin typeface="Calibri" panose="020F0502020204030204"/>
                <a:ea typeface="Segoe UI" pitchFamily="34" charset="0"/>
                <a:cs typeface="Segoe UI" pitchFamily="34" charset="0"/>
                <a:sym typeface="Segoe UI"/>
              </a:endParaRPr>
            </a:p>
          </p:txBody>
        </p:sp>
        <p:pic>
          <p:nvPicPr>
            <p:cNvPr id="23" name="Picture 22">
              <a:extLst>
                <a:ext uri="{FF2B5EF4-FFF2-40B4-BE49-F238E27FC236}">
                  <a16:creationId xmlns:a16="http://schemas.microsoft.com/office/drawing/2014/main" id="{8A002B1F-BFDD-4894-B259-0A9984C9EB5B}"/>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1884585" y="3297434"/>
              <a:ext cx="674145" cy="810875"/>
            </a:xfrm>
            <a:prstGeom prst="rect">
              <a:avLst/>
            </a:prstGeom>
            <a:grpFill/>
          </p:spPr>
        </p:pic>
      </p:grpSp>
      <p:grpSp>
        <p:nvGrpSpPr>
          <p:cNvPr id="24" name="Group 23">
            <a:extLst>
              <a:ext uri="{FF2B5EF4-FFF2-40B4-BE49-F238E27FC236}">
                <a16:creationId xmlns:a16="http://schemas.microsoft.com/office/drawing/2014/main" id="{020FB3D0-5D94-469E-8DC8-265CD836A865}"/>
              </a:ext>
            </a:extLst>
          </p:cNvPr>
          <p:cNvGrpSpPr/>
          <p:nvPr/>
        </p:nvGrpSpPr>
        <p:grpSpPr>
          <a:xfrm>
            <a:off x="7389852" y="982510"/>
            <a:ext cx="787267" cy="787267"/>
            <a:chOff x="3567813" y="1467990"/>
            <a:chExt cx="787322" cy="787322"/>
          </a:xfrm>
        </p:grpSpPr>
        <p:sp>
          <p:nvSpPr>
            <p:cNvPr id="25" name="Oval 24">
              <a:extLst>
                <a:ext uri="{FF2B5EF4-FFF2-40B4-BE49-F238E27FC236}">
                  <a16:creationId xmlns:a16="http://schemas.microsoft.com/office/drawing/2014/main" id="{CFA91B8E-1EA3-4106-BAEF-31EAEB8690D3}"/>
                </a:ext>
              </a:extLst>
            </p:cNvPr>
            <p:cNvSpPr/>
            <p:nvPr/>
          </p:nvSpPr>
          <p:spPr bwMode="auto">
            <a:xfrm>
              <a:off x="3567813" y="1467990"/>
              <a:ext cx="787322" cy="787322"/>
            </a:xfrm>
            <a:prstGeom prst="ellipse">
              <a:avLst/>
            </a:prstGeom>
            <a:solidFill>
              <a:srgbClr val="B455B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7" tIns="89637" rIns="33618" bIns="33618" rtlCol="0" anchor="b" anchorCtr="0"/>
            <a:lstStyle/>
            <a:p>
              <a:pPr algn="ctr" defTabSz="914007">
                <a:defRPr/>
              </a:pPr>
              <a:endParaRPr lang="en-US" sz="784" b="1" kern="0">
                <a:gradFill>
                  <a:gsLst>
                    <a:gs pos="0">
                      <a:srgbClr val="FFFFFF"/>
                    </a:gs>
                    <a:gs pos="100000">
                      <a:srgbClr val="FFFFFF"/>
                    </a:gs>
                  </a:gsLst>
                  <a:lin ang="5400000" scaled="0"/>
                </a:gradFill>
                <a:latin typeface="Calibri" panose="020F0502020204030204"/>
                <a:ea typeface="Segoe UI" pitchFamily="34" charset="0"/>
                <a:cs typeface="Segoe UI" pitchFamily="34" charset="0"/>
                <a:sym typeface="Segoe UI"/>
              </a:endParaRPr>
            </a:p>
          </p:txBody>
        </p:sp>
        <p:pic>
          <p:nvPicPr>
            <p:cNvPr id="26" name="Picture 2" descr="http://www.freeiconspng.com/uploads/ios-7-logo-png-14.png">
              <a:extLst>
                <a:ext uri="{FF2B5EF4-FFF2-40B4-BE49-F238E27FC236}">
                  <a16:creationId xmlns:a16="http://schemas.microsoft.com/office/drawing/2014/main" id="{583BF099-CCFE-451A-82C2-6446ED78F259}"/>
                </a:ext>
              </a:extLst>
            </p:cNvPr>
            <p:cNvPicPr>
              <a:picLocks noChangeAspect="1" noChangeArrowheads="1"/>
            </p:cNvPicPr>
            <p:nvPr/>
          </p:nvPicPr>
          <p:blipFill>
            <a:blip r:embed="rId7" cstate="email">
              <a:lum bright="70000" contrast="-70000"/>
              <a:extLst>
                <a:ext uri="{28A0092B-C50C-407E-A947-70E740481C1C}">
                  <a14:useLocalDpi xmlns:a14="http://schemas.microsoft.com/office/drawing/2010/main"/>
                </a:ext>
              </a:extLst>
            </a:blip>
            <a:srcRect/>
            <a:stretch>
              <a:fillRect/>
            </a:stretch>
          </p:blipFill>
          <p:spPr bwMode="auto">
            <a:xfrm>
              <a:off x="3724639" y="1707628"/>
              <a:ext cx="498220" cy="31362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28" name="Connector: Elbow 27">
            <a:extLst>
              <a:ext uri="{FF2B5EF4-FFF2-40B4-BE49-F238E27FC236}">
                <a16:creationId xmlns:a16="http://schemas.microsoft.com/office/drawing/2014/main" id="{888A42EB-ACA6-4F23-973C-DA0BC8D73228}"/>
              </a:ext>
            </a:extLst>
          </p:cNvPr>
          <p:cNvCxnSpPr>
            <a:cxnSpLocks/>
          </p:cNvCxnSpPr>
          <p:nvPr/>
        </p:nvCxnSpPr>
        <p:spPr>
          <a:xfrm>
            <a:off x="2177994" y="3429003"/>
            <a:ext cx="1212881" cy="1094794"/>
          </a:xfrm>
          <a:prstGeom prst="bentConnector3">
            <a:avLst>
              <a:gd name="adj1" fmla="val -588"/>
            </a:avLst>
          </a:prstGeom>
          <a:ln w="508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2C226380-82DB-416B-9D05-ACED53422A65}"/>
              </a:ext>
            </a:extLst>
          </p:cNvPr>
          <p:cNvCxnSpPr>
            <a:cxnSpLocks/>
          </p:cNvCxnSpPr>
          <p:nvPr/>
        </p:nvCxnSpPr>
        <p:spPr>
          <a:xfrm rot="10800000" flipV="1">
            <a:off x="3390874" y="3428999"/>
            <a:ext cx="1434555" cy="1094797"/>
          </a:xfrm>
          <a:prstGeom prst="bentConnector3">
            <a:avLst>
              <a:gd name="adj1" fmla="val 520"/>
            </a:avLst>
          </a:prstGeom>
          <a:ln w="508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D0D18ECF-1403-479C-AB3F-5E51E0605E8C}"/>
              </a:ext>
            </a:extLst>
          </p:cNvPr>
          <p:cNvCxnSpPr/>
          <p:nvPr/>
        </p:nvCxnSpPr>
        <p:spPr>
          <a:xfrm>
            <a:off x="3501371" y="4523796"/>
            <a:ext cx="0" cy="421076"/>
          </a:xfrm>
          <a:prstGeom prst="straightConnector1">
            <a:avLst/>
          </a:prstGeom>
          <a:ln w="508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5A24C4CF-2EFA-468B-A46E-7A5AA56CCC4E}"/>
              </a:ext>
            </a:extLst>
          </p:cNvPr>
          <p:cNvSpPr/>
          <p:nvPr/>
        </p:nvSpPr>
        <p:spPr bwMode="auto">
          <a:xfrm>
            <a:off x="2250757" y="5102433"/>
            <a:ext cx="2406147" cy="529352"/>
          </a:xfrm>
          <a:prstGeom prst="rect">
            <a:avLst/>
          </a:prstGeom>
          <a:solidFill>
            <a:srgbClr val="3498DB"/>
          </a:solidFill>
          <a:ln>
            <a:solidFill>
              <a:srgbClr val="3498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67" tIns="146294" rIns="182867" bIns="146294" numCol="1" spcCol="0" rtlCol="0" fromWordArt="0" anchor="ctr" anchorCtr="0" forceAA="0" compatLnSpc="1">
            <a:prstTxWarp prst="textNoShape">
              <a:avLst/>
            </a:prstTxWarp>
            <a:noAutofit/>
          </a:bodyPr>
          <a:lstStyle/>
          <a:p>
            <a:pPr algn="ctr" defTabSz="932429" fontAlgn="base">
              <a:spcBef>
                <a:spcPct val="0"/>
              </a:spcBef>
              <a:spcAft>
                <a:spcPct val="0"/>
              </a:spcAft>
              <a:defRPr/>
            </a:pPr>
            <a:r>
              <a:rPr lang="en-US" err="1">
                <a:gradFill>
                  <a:gsLst>
                    <a:gs pos="0">
                      <a:srgbClr val="FFFFFF"/>
                    </a:gs>
                    <a:gs pos="100000">
                      <a:srgbClr val="FFFFFF"/>
                    </a:gs>
                  </a:gsLst>
                  <a:lin ang="5400000" scaled="0"/>
                </a:gradFill>
                <a:latin typeface="Calibri" panose="020F0502020204030204"/>
                <a:ea typeface="Segoe UI" pitchFamily="34" charset="0"/>
                <a:cs typeface="Segoe UI" pitchFamily="34" charset="0"/>
              </a:rPr>
              <a:t>ActivityIndicator</a:t>
            </a:r>
            <a:endParaRPr lang="en-US">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cxnSp>
        <p:nvCxnSpPr>
          <p:cNvPr id="48" name="Connector: Elbow 47">
            <a:extLst>
              <a:ext uri="{FF2B5EF4-FFF2-40B4-BE49-F238E27FC236}">
                <a16:creationId xmlns:a16="http://schemas.microsoft.com/office/drawing/2014/main" id="{115BC746-922E-440E-A4BC-FA93B0FDAB6B}"/>
              </a:ext>
            </a:extLst>
          </p:cNvPr>
          <p:cNvCxnSpPr>
            <a:cxnSpLocks/>
          </p:cNvCxnSpPr>
          <p:nvPr/>
        </p:nvCxnSpPr>
        <p:spPr>
          <a:xfrm>
            <a:off x="7773678" y="3429000"/>
            <a:ext cx="1212881" cy="1094794"/>
          </a:xfrm>
          <a:prstGeom prst="bentConnector3">
            <a:avLst>
              <a:gd name="adj1" fmla="val -588"/>
            </a:avLst>
          </a:prstGeom>
          <a:ln w="508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9" name="Connector: Elbow 48">
            <a:extLst>
              <a:ext uri="{FF2B5EF4-FFF2-40B4-BE49-F238E27FC236}">
                <a16:creationId xmlns:a16="http://schemas.microsoft.com/office/drawing/2014/main" id="{DDCF9F3C-C0B0-4CBD-8DE2-CB548C81646B}"/>
              </a:ext>
            </a:extLst>
          </p:cNvPr>
          <p:cNvCxnSpPr>
            <a:cxnSpLocks/>
          </p:cNvCxnSpPr>
          <p:nvPr/>
        </p:nvCxnSpPr>
        <p:spPr>
          <a:xfrm rot="10800000" flipV="1">
            <a:off x="8986558" y="3428996"/>
            <a:ext cx="1434555" cy="1094797"/>
          </a:xfrm>
          <a:prstGeom prst="bentConnector3">
            <a:avLst>
              <a:gd name="adj1" fmla="val 520"/>
            </a:avLst>
          </a:prstGeom>
          <a:ln w="508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C71C1404-6C50-4466-98B2-5C3088F4D7ED}"/>
              </a:ext>
            </a:extLst>
          </p:cNvPr>
          <p:cNvCxnSpPr/>
          <p:nvPr/>
        </p:nvCxnSpPr>
        <p:spPr>
          <a:xfrm>
            <a:off x="9097056" y="4523793"/>
            <a:ext cx="0" cy="421076"/>
          </a:xfrm>
          <a:prstGeom prst="straightConnector1">
            <a:avLst/>
          </a:prstGeom>
          <a:ln w="508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2" name="Rectangle 51">
            <a:extLst>
              <a:ext uri="{FF2B5EF4-FFF2-40B4-BE49-F238E27FC236}">
                <a16:creationId xmlns:a16="http://schemas.microsoft.com/office/drawing/2014/main" id="{39EC69FC-F736-400F-B843-3BC7C1B003A1}"/>
              </a:ext>
            </a:extLst>
          </p:cNvPr>
          <p:cNvSpPr/>
          <p:nvPr/>
        </p:nvSpPr>
        <p:spPr bwMode="auto">
          <a:xfrm>
            <a:off x="7846440" y="5102430"/>
            <a:ext cx="2406147" cy="529352"/>
          </a:xfrm>
          <a:prstGeom prst="rect">
            <a:avLst/>
          </a:prstGeom>
          <a:solidFill>
            <a:srgbClr val="3498DB"/>
          </a:solidFill>
          <a:ln>
            <a:solidFill>
              <a:srgbClr val="3498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67" tIns="146294" rIns="182867" bIns="146294" numCol="1" spcCol="0" rtlCol="0" fromWordArt="0" anchor="ctr" anchorCtr="0" forceAA="0" compatLnSpc="1">
            <a:prstTxWarp prst="textNoShape">
              <a:avLst/>
            </a:prstTxWarp>
            <a:noAutofit/>
          </a:bodyPr>
          <a:lstStyle/>
          <a:p>
            <a:pPr algn="ctr" defTabSz="932429" fontAlgn="base">
              <a:spcBef>
                <a:spcPct val="0"/>
              </a:spcBef>
              <a:spcAft>
                <a:spcPct val="0"/>
              </a:spcAft>
              <a:defRPr/>
            </a:pPr>
            <a:r>
              <a:rPr lang="en-US">
                <a:gradFill>
                  <a:gsLst>
                    <a:gs pos="0">
                      <a:srgbClr val="FFFFFF"/>
                    </a:gs>
                    <a:gs pos="100000">
                      <a:srgbClr val="FFFFFF"/>
                    </a:gs>
                  </a:gsLst>
                  <a:lin ang="5400000" scaled="0"/>
                </a:gradFill>
                <a:latin typeface="Calibri" panose="020F0502020204030204"/>
                <a:ea typeface="Segoe UI" pitchFamily="34" charset="0"/>
                <a:cs typeface="Segoe UI" pitchFamily="34" charset="0"/>
              </a:rPr>
              <a:t>Slider</a:t>
            </a:r>
          </a:p>
        </p:txBody>
      </p:sp>
    </p:spTree>
    <p:extLst>
      <p:ext uri="{BB962C8B-B14F-4D97-AF65-F5344CB8AC3E}">
        <p14:creationId xmlns:p14="http://schemas.microsoft.com/office/powerpoint/2010/main" val="449087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up)">
                                      <p:cBhvr>
                                        <p:cTn id="7" dur="500"/>
                                        <p:tgtEl>
                                          <p:spTgt spid="28"/>
                                        </p:tgtEl>
                                      </p:cBhvr>
                                    </p:animEffect>
                                  </p:childTnLst>
                                </p:cTn>
                              </p:par>
                              <p:par>
                                <p:cTn id="8" presetID="22" presetClass="entr" presetSubtype="1" fill="hold"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wipe(up)">
                                      <p:cBhvr>
                                        <p:cTn id="10" dur="500"/>
                                        <p:tgtEl>
                                          <p:spTgt spid="31"/>
                                        </p:tgtEl>
                                      </p:cBhvr>
                                    </p:animEffect>
                                  </p:childTnLst>
                                </p:cTn>
                              </p:par>
                              <p:par>
                                <p:cTn id="11" presetID="22" presetClass="entr" presetSubtype="1" fill="hold" nodeType="withEffect">
                                  <p:stCondLst>
                                    <p:cond delay="0"/>
                                  </p:stCondLst>
                                  <p:childTnLst>
                                    <p:set>
                                      <p:cBhvr>
                                        <p:cTn id="12" dur="1" fill="hold">
                                          <p:stCondLst>
                                            <p:cond delay="0"/>
                                          </p:stCondLst>
                                        </p:cTn>
                                        <p:tgtEl>
                                          <p:spTgt spid="45"/>
                                        </p:tgtEl>
                                        <p:attrNameLst>
                                          <p:attrName>style.visibility</p:attrName>
                                        </p:attrNameLst>
                                      </p:cBhvr>
                                      <p:to>
                                        <p:strVal val="visible"/>
                                      </p:to>
                                    </p:set>
                                    <p:animEffect transition="in" filter="wipe(up)">
                                      <p:cBhvr>
                                        <p:cTn id="13" dur="500"/>
                                        <p:tgtEl>
                                          <p:spTgt spid="45"/>
                                        </p:tgtEl>
                                      </p:cBhvr>
                                    </p:animEffect>
                                  </p:childTnLst>
                                </p:cTn>
                              </p:par>
                              <p:par>
                                <p:cTn id="14" presetID="22" presetClass="entr" presetSubtype="1" fill="hold" grpId="0" nodeType="withEffect">
                                  <p:stCondLst>
                                    <p:cond delay="0"/>
                                  </p:stCondLst>
                                  <p:childTnLst>
                                    <p:set>
                                      <p:cBhvr>
                                        <p:cTn id="15" dur="1" fill="hold">
                                          <p:stCondLst>
                                            <p:cond delay="0"/>
                                          </p:stCondLst>
                                        </p:cTn>
                                        <p:tgtEl>
                                          <p:spTgt spid="47"/>
                                        </p:tgtEl>
                                        <p:attrNameLst>
                                          <p:attrName>style.visibility</p:attrName>
                                        </p:attrNameLst>
                                      </p:cBhvr>
                                      <p:to>
                                        <p:strVal val="visible"/>
                                      </p:to>
                                    </p:set>
                                    <p:animEffect transition="in" filter="wipe(up)">
                                      <p:cBhvr>
                                        <p:cTn id="16" dur="500"/>
                                        <p:tgtEl>
                                          <p:spTgt spid="47"/>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par>
                                <p:cTn id="22" presetID="10" presetClass="entr" presetSubtype="0" fill="hold" nodeType="with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fade">
                                      <p:cBhvr>
                                        <p:cTn id="24" dur="500"/>
                                        <p:tgtEl>
                                          <p:spTgt spid="18"/>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500"/>
                                        <p:tgtEl>
                                          <p:spTgt spid="19"/>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0"/>
                                        </p:tgtEl>
                                        <p:attrNameLst>
                                          <p:attrName>style.visibility</p:attrName>
                                        </p:attrNameLst>
                                      </p:cBhvr>
                                      <p:to>
                                        <p:strVal val="visible"/>
                                      </p:to>
                                    </p:set>
                                    <p:animEffect transition="in" filter="fade">
                                      <p:cBhvr>
                                        <p:cTn id="30" dur="500"/>
                                        <p:tgtEl>
                                          <p:spTgt spid="20"/>
                                        </p:tgtEl>
                                      </p:cBhvr>
                                    </p:animEffect>
                                  </p:childTnLst>
                                </p:cTn>
                              </p:par>
                              <p:par>
                                <p:cTn id="31" presetID="10" presetClass="entr" presetSubtype="0" fill="hold" nodeType="withEffect">
                                  <p:stCondLst>
                                    <p:cond delay="0"/>
                                  </p:stCondLst>
                                  <p:childTnLst>
                                    <p:set>
                                      <p:cBhvr>
                                        <p:cTn id="32" dur="1" fill="hold">
                                          <p:stCondLst>
                                            <p:cond delay="0"/>
                                          </p:stCondLst>
                                        </p:cTn>
                                        <p:tgtEl>
                                          <p:spTgt spid="21"/>
                                        </p:tgtEl>
                                        <p:attrNameLst>
                                          <p:attrName>style.visibility</p:attrName>
                                        </p:attrNameLst>
                                      </p:cBhvr>
                                      <p:to>
                                        <p:strVal val="visible"/>
                                      </p:to>
                                    </p:set>
                                    <p:animEffect transition="in" filter="fade">
                                      <p:cBhvr>
                                        <p:cTn id="33" dur="500"/>
                                        <p:tgtEl>
                                          <p:spTgt spid="21"/>
                                        </p:tgtEl>
                                      </p:cBhvr>
                                    </p:animEffect>
                                  </p:childTnLst>
                                </p:cTn>
                              </p:par>
                              <p:par>
                                <p:cTn id="34" presetID="10" presetClass="entr" presetSubtype="0" fill="hold" nodeType="withEffect">
                                  <p:stCondLst>
                                    <p:cond delay="0"/>
                                  </p:stCondLst>
                                  <p:childTnLst>
                                    <p:set>
                                      <p:cBhvr>
                                        <p:cTn id="35" dur="1" fill="hold">
                                          <p:stCondLst>
                                            <p:cond delay="0"/>
                                          </p:stCondLst>
                                        </p:cTn>
                                        <p:tgtEl>
                                          <p:spTgt spid="24"/>
                                        </p:tgtEl>
                                        <p:attrNameLst>
                                          <p:attrName>style.visibility</p:attrName>
                                        </p:attrNameLst>
                                      </p:cBhvr>
                                      <p:to>
                                        <p:strVal val="visible"/>
                                      </p:to>
                                    </p:set>
                                    <p:animEffect transition="in" filter="fade">
                                      <p:cBhvr>
                                        <p:cTn id="36" dur="500"/>
                                        <p:tgtEl>
                                          <p:spTgt spid="24"/>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1" fill="hold" nodeType="clickEffect">
                                  <p:stCondLst>
                                    <p:cond delay="0"/>
                                  </p:stCondLst>
                                  <p:childTnLst>
                                    <p:set>
                                      <p:cBhvr>
                                        <p:cTn id="40" dur="1" fill="hold">
                                          <p:stCondLst>
                                            <p:cond delay="0"/>
                                          </p:stCondLst>
                                        </p:cTn>
                                        <p:tgtEl>
                                          <p:spTgt spid="48"/>
                                        </p:tgtEl>
                                        <p:attrNameLst>
                                          <p:attrName>style.visibility</p:attrName>
                                        </p:attrNameLst>
                                      </p:cBhvr>
                                      <p:to>
                                        <p:strVal val="visible"/>
                                      </p:to>
                                    </p:set>
                                    <p:animEffect transition="in" filter="wipe(up)">
                                      <p:cBhvr>
                                        <p:cTn id="41" dur="500"/>
                                        <p:tgtEl>
                                          <p:spTgt spid="48"/>
                                        </p:tgtEl>
                                      </p:cBhvr>
                                    </p:animEffect>
                                  </p:childTnLst>
                                </p:cTn>
                              </p:par>
                              <p:par>
                                <p:cTn id="42" presetID="22" presetClass="entr" presetSubtype="1" fill="hold" nodeType="withEffect">
                                  <p:stCondLst>
                                    <p:cond delay="0"/>
                                  </p:stCondLst>
                                  <p:childTnLst>
                                    <p:set>
                                      <p:cBhvr>
                                        <p:cTn id="43" dur="1" fill="hold">
                                          <p:stCondLst>
                                            <p:cond delay="0"/>
                                          </p:stCondLst>
                                        </p:cTn>
                                        <p:tgtEl>
                                          <p:spTgt spid="49"/>
                                        </p:tgtEl>
                                        <p:attrNameLst>
                                          <p:attrName>style.visibility</p:attrName>
                                        </p:attrNameLst>
                                      </p:cBhvr>
                                      <p:to>
                                        <p:strVal val="visible"/>
                                      </p:to>
                                    </p:set>
                                    <p:animEffect transition="in" filter="wipe(up)">
                                      <p:cBhvr>
                                        <p:cTn id="44" dur="500"/>
                                        <p:tgtEl>
                                          <p:spTgt spid="49"/>
                                        </p:tgtEl>
                                      </p:cBhvr>
                                    </p:animEffect>
                                  </p:childTnLst>
                                </p:cTn>
                              </p:par>
                              <p:par>
                                <p:cTn id="45" presetID="22" presetClass="entr" presetSubtype="1" fill="hold" nodeType="withEffect">
                                  <p:stCondLst>
                                    <p:cond delay="0"/>
                                  </p:stCondLst>
                                  <p:childTnLst>
                                    <p:set>
                                      <p:cBhvr>
                                        <p:cTn id="46" dur="1" fill="hold">
                                          <p:stCondLst>
                                            <p:cond delay="0"/>
                                          </p:stCondLst>
                                        </p:cTn>
                                        <p:tgtEl>
                                          <p:spTgt spid="50"/>
                                        </p:tgtEl>
                                        <p:attrNameLst>
                                          <p:attrName>style.visibility</p:attrName>
                                        </p:attrNameLst>
                                      </p:cBhvr>
                                      <p:to>
                                        <p:strVal val="visible"/>
                                      </p:to>
                                    </p:set>
                                    <p:animEffect transition="in" filter="wipe(up)">
                                      <p:cBhvr>
                                        <p:cTn id="47" dur="500"/>
                                        <p:tgtEl>
                                          <p:spTgt spid="50"/>
                                        </p:tgtEl>
                                      </p:cBhvr>
                                    </p:animEffect>
                                  </p:childTnLst>
                                </p:cTn>
                              </p:par>
                              <p:par>
                                <p:cTn id="48" presetID="22" presetClass="entr" presetSubtype="1" fill="hold" grpId="0" nodeType="withEffect">
                                  <p:stCondLst>
                                    <p:cond delay="0"/>
                                  </p:stCondLst>
                                  <p:childTnLst>
                                    <p:set>
                                      <p:cBhvr>
                                        <p:cTn id="49" dur="1" fill="hold">
                                          <p:stCondLst>
                                            <p:cond delay="0"/>
                                          </p:stCondLst>
                                        </p:cTn>
                                        <p:tgtEl>
                                          <p:spTgt spid="52"/>
                                        </p:tgtEl>
                                        <p:attrNameLst>
                                          <p:attrName>style.visibility</p:attrName>
                                        </p:attrNameLst>
                                      </p:cBhvr>
                                      <p:to>
                                        <p:strVal val="visible"/>
                                      </p:to>
                                    </p:set>
                                    <p:animEffect transition="in" filter="wipe(up)">
                                      <p:cBhvr>
                                        <p:cTn id="50"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47" grpId="0" animBg="1"/>
      <p:bldP spid="52"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a:xfrm>
            <a:off x="490224" y="1189175"/>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CarouselView</a:t>
            </a:r>
            <a:endParaRPr lang="en-US" sz="1765" dirty="0">
              <a:solidFill>
                <a:schemeClr val="bg2"/>
              </a:solidFill>
              <a:cs typeface="Helvetica Light"/>
            </a:endParaRPr>
          </a:p>
        </p:txBody>
      </p:sp>
      <p:sp>
        <p:nvSpPr>
          <p:cNvPr id="11" name="Rounded Rectangle 10"/>
          <p:cNvSpPr/>
          <p:nvPr/>
        </p:nvSpPr>
        <p:spPr>
          <a:xfrm>
            <a:off x="2774808" y="1189175"/>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CollectionView</a:t>
            </a:r>
            <a:endParaRPr lang="en-US" sz="1765" dirty="0">
              <a:solidFill>
                <a:schemeClr val="bg2"/>
              </a:solidFill>
              <a:cs typeface="Helvetica Light"/>
            </a:endParaRPr>
          </a:p>
        </p:txBody>
      </p:sp>
      <p:sp>
        <p:nvSpPr>
          <p:cNvPr id="12" name="Rounded Rectangle 11"/>
          <p:cNvSpPr/>
          <p:nvPr/>
        </p:nvSpPr>
        <p:spPr>
          <a:xfrm>
            <a:off x="5059392" y="1189175"/>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ListView</a:t>
            </a:r>
            <a:endParaRPr lang="en-US" sz="1765" dirty="0">
              <a:solidFill>
                <a:schemeClr val="bg2"/>
              </a:solidFill>
              <a:cs typeface="Helvetica Light"/>
            </a:endParaRPr>
          </a:p>
        </p:txBody>
      </p:sp>
      <p:sp>
        <p:nvSpPr>
          <p:cNvPr id="13" name="Rounded Rectangle 12"/>
          <p:cNvSpPr/>
          <p:nvPr/>
        </p:nvSpPr>
        <p:spPr>
          <a:xfrm>
            <a:off x="7343976" y="1189175"/>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a:solidFill>
                  <a:schemeClr val="bg2"/>
                </a:solidFill>
                <a:cs typeface="Helvetica Light"/>
              </a:rPr>
              <a:t>Picker</a:t>
            </a:r>
          </a:p>
        </p:txBody>
      </p:sp>
      <p:sp>
        <p:nvSpPr>
          <p:cNvPr id="14" name="Rounded Rectangle 13"/>
          <p:cNvSpPr/>
          <p:nvPr/>
        </p:nvSpPr>
        <p:spPr>
          <a:xfrm>
            <a:off x="9628558" y="1189175"/>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TableView</a:t>
            </a:r>
            <a:endParaRPr lang="en-US" sz="1765" dirty="0">
              <a:solidFill>
                <a:schemeClr val="bg2"/>
              </a:solidFill>
              <a:cs typeface="Helvetica Light"/>
            </a:endParaRPr>
          </a:p>
        </p:txBody>
      </p:sp>
      <p:sp>
        <p:nvSpPr>
          <p:cNvPr id="15" name="Rounded Rectangle 14"/>
          <p:cNvSpPr/>
          <p:nvPr/>
        </p:nvSpPr>
        <p:spPr>
          <a:xfrm>
            <a:off x="490224" y="2116552"/>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IndicatorView</a:t>
            </a:r>
            <a:endParaRPr lang="en-US" sz="1765" dirty="0">
              <a:solidFill>
                <a:schemeClr val="bg2"/>
              </a:solidFill>
              <a:cs typeface="Helvetica Light"/>
            </a:endParaRPr>
          </a:p>
        </p:txBody>
      </p:sp>
      <p:sp>
        <p:nvSpPr>
          <p:cNvPr id="16" name="Rounded Rectangle 15"/>
          <p:cNvSpPr/>
          <p:nvPr/>
        </p:nvSpPr>
        <p:spPr>
          <a:xfrm>
            <a:off x="2774808" y="2116552"/>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ProgressBar</a:t>
            </a:r>
            <a:endParaRPr lang="en-US" sz="1765" dirty="0">
              <a:solidFill>
                <a:schemeClr val="bg2"/>
              </a:solidFill>
              <a:cs typeface="Helvetica Light"/>
            </a:endParaRPr>
          </a:p>
        </p:txBody>
      </p:sp>
      <p:sp>
        <p:nvSpPr>
          <p:cNvPr id="17" name="Rounded Rectangle 16"/>
          <p:cNvSpPr/>
          <p:nvPr/>
        </p:nvSpPr>
        <p:spPr>
          <a:xfrm>
            <a:off x="5059392" y="2116552"/>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ActivityIndicator</a:t>
            </a:r>
            <a:endParaRPr lang="en-US" sz="1765" dirty="0">
              <a:solidFill>
                <a:schemeClr val="bg2"/>
              </a:solidFill>
              <a:cs typeface="Helvetica Light"/>
            </a:endParaRPr>
          </a:p>
        </p:txBody>
      </p:sp>
      <p:sp>
        <p:nvSpPr>
          <p:cNvPr id="18" name="Rounded Rectangle 17"/>
          <p:cNvSpPr/>
          <p:nvPr/>
        </p:nvSpPr>
        <p:spPr>
          <a:xfrm>
            <a:off x="7343976" y="2116552"/>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a:solidFill>
                  <a:schemeClr val="bg2"/>
                </a:solidFill>
                <a:cs typeface="Helvetica Light"/>
              </a:rPr>
              <a:t>Editor</a:t>
            </a:r>
          </a:p>
        </p:txBody>
      </p:sp>
      <p:sp>
        <p:nvSpPr>
          <p:cNvPr id="19" name="Rounded Rectangle 18"/>
          <p:cNvSpPr/>
          <p:nvPr/>
        </p:nvSpPr>
        <p:spPr>
          <a:xfrm>
            <a:off x="9628558" y="2116552"/>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a:solidFill>
                  <a:schemeClr val="bg2"/>
                </a:solidFill>
                <a:cs typeface="Helvetica Light"/>
              </a:rPr>
              <a:t>Entry</a:t>
            </a:r>
          </a:p>
        </p:txBody>
      </p:sp>
      <p:sp>
        <p:nvSpPr>
          <p:cNvPr id="20" name="Rounded Rectangle 19"/>
          <p:cNvSpPr/>
          <p:nvPr/>
        </p:nvSpPr>
        <p:spPr>
          <a:xfrm>
            <a:off x="490224" y="3043930"/>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CheckBox</a:t>
            </a:r>
            <a:endParaRPr lang="en-US" sz="1765" dirty="0">
              <a:solidFill>
                <a:schemeClr val="bg2"/>
              </a:solidFill>
              <a:cs typeface="Helvetica Light"/>
            </a:endParaRPr>
          </a:p>
        </p:txBody>
      </p:sp>
      <p:sp>
        <p:nvSpPr>
          <p:cNvPr id="21" name="Rounded Rectangle 20"/>
          <p:cNvSpPr/>
          <p:nvPr/>
        </p:nvSpPr>
        <p:spPr>
          <a:xfrm>
            <a:off x="2774808" y="3043930"/>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DatePicker</a:t>
            </a:r>
            <a:endParaRPr lang="en-US" sz="1765" dirty="0">
              <a:solidFill>
                <a:schemeClr val="bg2"/>
              </a:solidFill>
              <a:cs typeface="Helvetica Light"/>
            </a:endParaRPr>
          </a:p>
        </p:txBody>
      </p:sp>
      <p:sp>
        <p:nvSpPr>
          <p:cNvPr id="22" name="Rounded Rectangle 21"/>
          <p:cNvSpPr/>
          <p:nvPr/>
        </p:nvSpPr>
        <p:spPr>
          <a:xfrm>
            <a:off x="5059392" y="3043930"/>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a:solidFill>
                  <a:schemeClr val="bg2"/>
                </a:solidFill>
                <a:cs typeface="Helvetica Light"/>
              </a:rPr>
              <a:t>Slider</a:t>
            </a:r>
          </a:p>
        </p:txBody>
      </p:sp>
      <p:sp>
        <p:nvSpPr>
          <p:cNvPr id="23" name="Rounded Rectangle 22"/>
          <p:cNvSpPr/>
          <p:nvPr/>
        </p:nvSpPr>
        <p:spPr>
          <a:xfrm>
            <a:off x="7343976" y="3043930"/>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a:solidFill>
                  <a:schemeClr val="bg2"/>
                </a:solidFill>
                <a:cs typeface="Helvetica Light"/>
              </a:rPr>
              <a:t>Stepper</a:t>
            </a:r>
          </a:p>
        </p:txBody>
      </p:sp>
      <p:sp>
        <p:nvSpPr>
          <p:cNvPr id="24" name="Rounded Rectangle 23"/>
          <p:cNvSpPr/>
          <p:nvPr/>
        </p:nvSpPr>
        <p:spPr>
          <a:xfrm>
            <a:off x="9628558" y="3043930"/>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a:solidFill>
                  <a:schemeClr val="bg2"/>
                </a:solidFill>
                <a:cs typeface="Helvetica Light"/>
              </a:rPr>
              <a:t>Switch</a:t>
            </a:r>
          </a:p>
        </p:txBody>
      </p:sp>
      <p:sp>
        <p:nvSpPr>
          <p:cNvPr id="25" name="Rounded Rectangle 24"/>
          <p:cNvSpPr/>
          <p:nvPr/>
        </p:nvSpPr>
        <p:spPr>
          <a:xfrm>
            <a:off x="490224" y="3971307"/>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TimePicker</a:t>
            </a:r>
            <a:endParaRPr lang="en-US" sz="1765" dirty="0">
              <a:solidFill>
                <a:schemeClr val="bg2"/>
              </a:solidFill>
              <a:cs typeface="Helvetica Light"/>
            </a:endParaRPr>
          </a:p>
        </p:txBody>
      </p:sp>
      <p:sp>
        <p:nvSpPr>
          <p:cNvPr id="26" name="Rounded Rectangle 25"/>
          <p:cNvSpPr/>
          <p:nvPr/>
        </p:nvSpPr>
        <p:spPr>
          <a:xfrm>
            <a:off x="2774808" y="3971307"/>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a:solidFill>
                  <a:schemeClr val="bg2"/>
                </a:solidFill>
                <a:cs typeface="Helvetica Light"/>
              </a:rPr>
              <a:t>Button</a:t>
            </a:r>
          </a:p>
        </p:txBody>
      </p:sp>
      <p:sp>
        <p:nvSpPr>
          <p:cNvPr id="27" name="Rounded Rectangle 26"/>
          <p:cNvSpPr/>
          <p:nvPr/>
        </p:nvSpPr>
        <p:spPr>
          <a:xfrm>
            <a:off x="5059392" y="3971307"/>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ImageButton</a:t>
            </a:r>
            <a:endParaRPr lang="en-US" sz="1765" dirty="0">
              <a:solidFill>
                <a:schemeClr val="bg2"/>
              </a:solidFill>
              <a:cs typeface="Helvetica Light"/>
            </a:endParaRPr>
          </a:p>
        </p:txBody>
      </p:sp>
      <p:sp>
        <p:nvSpPr>
          <p:cNvPr id="28" name="Rounded Rectangle 27"/>
          <p:cNvSpPr/>
          <p:nvPr/>
        </p:nvSpPr>
        <p:spPr>
          <a:xfrm>
            <a:off x="7343976" y="3978953"/>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RadioButton</a:t>
            </a:r>
            <a:endParaRPr lang="en-US" sz="1765" dirty="0">
              <a:solidFill>
                <a:schemeClr val="bg2"/>
              </a:solidFill>
              <a:cs typeface="Helvetica Light"/>
            </a:endParaRPr>
          </a:p>
        </p:txBody>
      </p:sp>
      <p:sp>
        <p:nvSpPr>
          <p:cNvPr id="29" name="Rounded Rectangle 28"/>
          <p:cNvSpPr/>
          <p:nvPr/>
        </p:nvSpPr>
        <p:spPr>
          <a:xfrm>
            <a:off x="9628558" y="3978953"/>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RefreshView</a:t>
            </a:r>
            <a:endParaRPr lang="en-US" sz="1765" dirty="0">
              <a:solidFill>
                <a:schemeClr val="bg2"/>
              </a:solidFill>
              <a:cs typeface="Helvetica Light"/>
            </a:endParaRPr>
          </a:p>
        </p:txBody>
      </p:sp>
      <p:sp>
        <p:nvSpPr>
          <p:cNvPr id="30" name="Rounded Rectangle 29"/>
          <p:cNvSpPr/>
          <p:nvPr/>
        </p:nvSpPr>
        <p:spPr>
          <a:xfrm>
            <a:off x="490224" y="5645000"/>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a:solidFill>
                  <a:schemeClr val="bg2"/>
                </a:solidFill>
                <a:cs typeface="Helvetica Light"/>
              </a:rPr>
              <a:t>Frame</a:t>
            </a:r>
          </a:p>
        </p:txBody>
      </p:sp>
      <p:sp>
        <p:nvSpPr>
          <p:cNvPr id="31" name="Rounded Rectangle 30"/>
          <p:cNvSpPr/>
          <p:nvPr/>
        </p:nvSpPr>
        <p:spPr>
          <a:xfrm>
            <a:off x="2774808" y="5645000"/>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GraphicsView</a:t>
            </a:r>
            <a:endParaRPr lang="en-US" sz="1765" dirty="0">
              <a:solidFill>
                <a:schemeClr val="bg2"/>
              </a:solidFill>
              <a:cs typeface="Helvetica Light"/>
            </a:endParaRPr>
          </a:p>
        </p:txBody>
      </p:sp>
      <p:sp>
        <p:nvSpPr>
          <p:cNvPr id="32" name="Rounded Rectangle 31"/>
          <p:cNvSpPr/>
          <p:nvPr/>
        </p:nvSpPr>
        <p:spPr>
          <a:xfrm>
            <a:off x="5059392" y="5645000"/>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a:solidFill>
                  <a:schemeClr val="bg2"/>
                </a:solidFill>
                <a:cs typeface="Helvetica Light"/>
              </a:rPr>
              <a:t>Image</a:t>
            </a:r>
          </a:p>
        </p:txBody>
      </p:sp>
      <p:sp>
        <p:nvSpPr>
          <p:cNvPr id="33" name="Rounded Rectangle 32"/>
          <p:cNvSpPr/>
          <p:nvPr/>
        </p:nvSpPr>
        <p:spPr>
          <a:xfrm>
            <a:off x="7343976" y="5645000"/>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a:solidFill>
                  <a:schemeClr val="bg2"/>
                </a:solidFill>
                <a:cs typeface="Helvetica Light"/>
              </a:rPr>
              <a:t>Label</a:t>
            </a:r>
          </a:p>
        </p:txBody>
      </p:sp>
      <p:sp>
        <p:nvSpPr>
          <p:cNvPr id="5" name="Title 4"/>
          <p:cNvSpPr>
            <a:spLocks noGrp="1"/>
          </p:cNvSpPr>
          <p:nvPr>
            <p:ph type="title"/>
          </p:nvPr>
        </p:nvSpPr>
        <p:spPr>
          <a:xfrm>
            <a:off x="269240" y="170909"/>
            <a:ext cx="11655840" cy="899665"/>
          </a:xfrm>
        </p:spPr>
        <p:txBody>
          <a:bodyPr/>
          <a:lstStyle/>
          <a:p>
            <a:r>
              <a:rPr lang="en-US" dirty="0"/>
              <a:t>Controls</a:t>
            </a:r>
          </a:p>
        </p:txBody>
      </p:sp>
      <p:sp>
        <p:nvSpPr>
          <p:cNvPr id="34" name="Rounded Rectangle 32">
            <a:extLst>
              <a:ext uri="{FF2B5EF4-FFF2-40B4-BE49-F238E27FC236}">
                <a16:creationId xmlns:a16="http://schemas.microsoft.com/office/drawing/2014/main" id="{F764687A-1B61-4500-ACA7-D9ADBFDC2804}"/>
              </a:ext>
            </a:extLst>
          </p:cNvPr>
          <p:cNvSpPr/>
          <p:nvPr/>
        </p:nvSpPr>
        <p:spPr>
          <a:xfrm>
            <a:off x="9628558" y="5644999"/>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ScrollView</a:t>
            </a:r>
            <a:endParaRPr lang="en-US" sz="1765" dirty="0">
              <a:solidFill>
                <a:schemeClr val="bg2"/>
              </a:solidFill>
              <a:cs typeface="Helvetica Light"/>
            </a:endParaRPr>
          </a:p>
        </p:txBody>
      </p:sp>
      <p:sp>
        <p:nvSpPr>
          <p:cNvPr id="35" name="Rounded Rectangle 29">
            <a:extLst>
              <a:ext uri="{FF2B5EF4-FFF2-40B4-BE49-F238E27FC236}">
                <a16:creationId xmlns:a16="http://schemas.microsoft.com/office/drawing/2014/main" id="{9AD01D68-6EC8-4780-8A01-97B4A2CCB4BD}"/>
              </a:ext>
            </a:extLst>
          </p:cNvPr>
          <p:cNvSpPr/>
          <p:nvPr/>
        </p:nvSpPr>
        <p:spPr>
          <a:xfrm>
            <a:off x="509883" y="4806597"/>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SearchBar</a:t>
            </a:r>
            <a:endParaRPr lang="en-US" sz="1765" dirty="0">
              <a:solidFill>
                <a:schemeClr val="bg2"/>
              </a:solidFill>
              <a:cs typeface="Helvetica Light"/>
            </a:endParaRPr>
          </a:p>
        </p:txBody>
      </p:sp>
      <p:sp>
        <p:nvSpPr>
          <p:cNvPr id="36" name="Rounded Rectangle 30">
            <a:extLst>
              <a:ext uri="{FF2B5EF4-FFF2-40B4-BE49-F238E27FC236}">
                <a16:creationId xmlns:a16="http://schemas.microsoft.com/office/drawing/2014/main" id="{FD91DE55-5D36-43C3-BFA1-D32B7EA7F6E8}"/>
              </a:ext>
            </a:extLst>
          </p:cNvPr>
          <p:cNvSpPr/>
          <p:nvPr/>
        </p:nvSpPr>
        <p:spPr>
          <a:xfrm>
            <a:off x="2794467" y="4806597"/>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SwipeView</a:t>
            </a:r>
            <a:endParaRPr lang="en-US" sz="1765" dirty="0">
              <a:solidFill>
                <a:schemeClr val="bg2"/>
              </a:solidFill>
              <a:cs typeface="Helvetica Light"/>
            </a:endParaRPr>
          </a:p>
        </p:txBody>
      </p:sp>
      <p:sp>
        <p:nvSpPr>
          <p:cNvPr id="37" name="Rounded Rectangle 31">
            <a:extLst>
              <a:ext uri="{FF2B5EF4-FFF2-40B4-BE49-F238E27FC236}">
                <a16:creationId xmlns:a16="http://schemas.microsoft.com/office/drawing/2014/main" id="{C63329B3-17C5-405F-AC9D-5352064491D5}"/>
              </a:ext>
            </a:extLst>
          </p:cNvPr>
          <p:cNvSpPr/>
          <p:nvPr/>
        </p:nvSpPr>
        <p:spPr>
          <a:xfrm>
            <a:off x="5079051" y="4806597"/>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BlazorWebview</a:t>
            </a:r>
            <a:endParaRPr lang="en-US" sz="1765" dirty="0">
              <a:solidFill>
                <a:schemeClr val="bg2"/>
              </a:solidFill>
              <a:cs typeface="Helvetica Light"/>
            </a:endParaRPr>
          </a:p>
        </p:txBody>
      </p:sp>
      <p:sp>
        <p:nvSpPr>
          <p:cNvPr id="38" name="Rounded Rectangle 32">
            <a:extLst>
              <a:ext uri="{FF2B5EF4-FFF2-40B4-BE49-F238E27FC236}">
                <a16:creationId xmlns:a16="http://schemas.microsoft.com/office/drawing/2014/main" id="{6A19B317-3EAF-4697-8140-B155655148A3}"/>
              </a:ext>
            </a:extLst>
          </p:cNvPr>
          <p:cNvSpPr/>
          <p:nvPr/>
        </p:nvSpPr>
        <p:spPr>
          <a:xfrm>
            <a:off x="7363635" y="4806597"/>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a:solidFill>
                  <a:schemeClr val="bg2"/>
                </a:solidFill>
                <a:cs typeface="Helvetica Light"/>
              </a:rPr>
              <a:t>Border</a:t>
            </a:r>
          </a:p>
        </p:txBody>
      </p:sp>
      <p:sp>
        <p:nvSpPr>
          <p:cNvPr id="39" name="Rounded Rectangle 32">
            <a:extLst>
              <a:ext uri="{FF2B5EF4-FFF2-40B4-BE49-F238E27FC236}">
                <a16:creationId xmlns:a16="http://schemas.microsoft.com/office/drawing/2014/main" id="{E736E1CA-176F-401F-8AC0-E9781B60C964}"/>
              </a:ext>
            </a:extLst>
          </p:cNvPr>
          <p:cNvSpPr/>
          <p:nvPr/>
        </p:nvSpPr>
        <p:spPr>
          <a:xfrm>
            <a:off x="9648217" y="4806596"/>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BoxView</a:t>
            </a:r>
            <a:endParaRPr lang="en-US" sz="1765" dirty="0">
              <a:solidFill>
                <a:schemeClr val="bg2"/>
              </a:solidFill>
              <a:cs typeface="Helvetica Light"/>
            </a:endParaRPr>
          </a:p>
        </p:txBody>
      </p:sp>
    </p:spTree>
    <p:extLst>
      <p:ext uri="{BB962C8B-B14F-4D97-AF65-F5344CB8AC3E}">
        <p14:creationId xmlns:p14="http://schemas.microsoft.com/office/powerpoint/2010/main" val="1848717054"/>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20396" y="500904"/>
            <a:ext cx="2166358" cy="899537"/>
          </a:xfrm>
        </p:spPr>
        <p:txBody>
          <a:bodyPr>
            <a:noAutofit/>
          </a:bodyPr>
          <a:lstStyle/>
          <a:p>
            <a:pPr algn="r"/>
            <a:r>
              <a:rPr lang="en-US" dirty="0">
                <a:solidFill>
                  <a:schemeClr val="tx1"/>
                </a:solidFill>
              </a:rPr>
              <a:t>Layouts</a:t>
            </a:r>
          </a:p>
        </p:txBody>
      </p:sp>
      <p:sp>
        <p:nvSpPr>
          <p:cNvPr id="20" name="Title 1"/>
          <p:cNvSpPr txBox="1">
            <a:spLocks/>
          </p:cNvSpPr>
          <p:nvPr/>
        </p:nvSpPr>
        <p:spPr>
          <a:xfrm>
            <a:off x="386993" y="500904"/>
            <a:ext cx="4791007" cy="899537"/>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en-US" sz="4705" dirty="0">
                <a:solidFill>
                  <a:schemeClr val="tx1"/>
                </a:solidFill>
              </a:rPr>
              <a:t>Pages</a:t>
            </a:r>
          </a:p>
        </p:txBody>
      </p:sp>
      <p:grpSp>
        <p:nvGrpSpPr>
          <p:cNvPr id="14" name="Group 13">
            <a:extLst>
              <a:ext uri="{FF2B5EF4-FFF2-40B4-BE49-F238E27FC236}">
                <a16:creationId xmlns:a16="http://schemas.microsoft.com/office/drawing/2014/main" id="{1667521E-4C64-4E8E-A902-7CC94DAD9C8D}"/>
              </a:ext>
            </a:extLst>
          </p:cNvPr>
          <p:cNvGrpSpPr/>
          <p:nvPr/>
        </p:nvGrpSpPr>
        <p:grpSpPr>
          <a:xfrm>
            <a:off x="370892" y="1449615"/>
            <a:ext cx="4947841" cy="2070068"/>
            <a:chOff x="2328218" y="1060832"/>
            <a:chExt cx="4947841" cy="2070068"/>
          </a:xfrm>
        </p:grpSpPr>
        <p:pic>
          <p:nvPicPr>
            <p:cNvPr id="22" name="Picture 21"/>
            <p:cNvPicPr>
              <a:picLocks noChangeAspect="1"/>
            </p:cNvPicPr>
            <p:nvPr/>
          </p:nvPicPr>
          <p:blipFill rotWithShape="1">
            <a:blip r:embed="rId3">
              <a:extLst>
                <a:ext uri="{28A0092B-C50C-407E-A947-70E740481C1C}">
                  <a14:useLocalDpi xmlns:a14="http://schemas.microsoft.com/office/drawing/2010/main"/>
                </a:ext>
              </a:extLst>
            </a:blip>
            <a:srcRect r="18793"/>
            <a:stretch/>
          </p:blipFill>
          <p:spPr>
            <a:xfrm>
              <a:off x="2328218" y="1060832"/>
              <a:ext cx="4947841" cy="1678215"/>
            </a:xfrm>
            <a:prstGeom prst="rect">
              <a:avLst/>
            </a:prstGeom>
          </p:spPr>
        </p:pic>
        <p:sp>
          <p:nvSpPr>
            <p:cNvPr id="26" name="TextBox 25"/>
            <p:cNvSpPr txBox="1"/>
            <p:nvPr/>
          </p:nvSpPr>
          <p:spPr>
            <a:xfrm>
              <a:off x="2344318" y="2859346"/>
              <a:ext cx="940144" cy="271554"/>
            </a:xfrm>
            <a:prstGeom prst="rect">
              <a:avLst/>
            </a:prstGeom>
            <a:noFill/>
          </p:spPr>
          <p:txBody>
            <a:bodyPr wrap="square" rtlCol="0">
              <a:spAutoFit/>
            </a:bodyPr>
            <a:lstStyle/>
            <a:p>
              <a:pPr algn="ctr"/>
              <a:r>
                <a:rPr lang="en-US" sz="1176" dirty="0">
                  <a:cs typeface="Helvetica"/>
                </a:rPr>
                <a:t>Content</a:t>
              </a:r>
            </a:p>
          </p:txBody>
        </p:sp>
        <p:sp>
          <p:nvSpPr>
            <p:cNvPr id="27" name="TextBox 26"/>
            <p:cNvSpPr txBox="1"/>
            <p:nvPr/>
          </p:nvSpPr>
          <p:spPr>
            <a:xfrm>
              <a:off x="3549651" y="2858326"/>
              <a:ext cx="1061646" cy="271554"/>
            </a:xfrm>
            <a:prstGeom prst="rect">
              <a:avLst/>
            </a:prstGeom>
            <a:noFill/>
          </p:spPr>
          <p:txBody>
            <a:bodyPr wrap="square" rtlCol="0">
              <a:spAutoFit/>
            </a:bodyPr>
            <a:lstStyle/>
            <a:p>
              <a:pPr algn="ctr"/>
              <a:r>
                <a:rPr lang="en-US" sz="1176" dirty="0">
                  <a:cs typeface="Helvetica"/>
                </a:rPr>
                <a:t>Flyout</a:t>
              </a:r>
            </a:p>
          </p:txBody>
        </p:sp>
        <p:sp>
          <p:nvSpPr>
            <p:cNvPr id="28" name="TextBox 27"/>
            <p:cNvSpPr txBox="1"/>
            <p:nvPr/>
          </p:nvSpPr>
          <p:spPr>
            <a:xfrm>
              <a:off x="4907777" y="2858326"/>
              <a:ext cx="940144" cy="271554"/>
            </a:xfrm>
            <a:prstGeom prst="rect">
              <a:avLst/>
            </a:prstGeom>
            <a:noFill/>
          </p:spPr>
          <p:txBody>
            <a:bodyPr wrap="square" rtlCol="0">
              <a:spAutoFit/>
            </a:bodyPr>
            <a:lstStyle/>
            <a:p>
              <a:pPr algn="ctr"/>
              <a:r>
                <a:rPr lang="en-US" sz="1176" dirty="0">
                  <a:cs typeface="Helvetica"/>
                </a:rPr>
                <a:t>Navigation</a:t>
              </a:r>
            </a:p>
          </p:txBody>
        </p:sp>
        <p:sp>
          <p:nvSpPr>
            <p:cNvPr id="29" name="TextBox 28"/>
            <p:cNvSpPr txBox="1"/>
            <p:nvPr/>
          </p:nvSpPr>
          <p:spPr>
            <a:xfrm>
              <a:off x="6195182" y="2858326"/>
              <a:ext cx="940144" cy="271554"/>
            </a:xfrm>
            <a:prstGeom prst="rect">
              <a:avLst/>
            </a:prstGeom>
            <a:noFill/>
          </p:spPr>
          <p:txBody>
            <a:bodyPr wrap="square" rtlCol="0">
              <a:spAutoFit/>
            </a:bodyPr>
            <a:lstStyle/>
            <a:p>
              <a:pPr algn="ctr"/>
              <a:r>
                <a:rPr lang="en-US" sz="1176" dirty="0">
                  <a:cs typeface="Helvetica"/>
                </a:rPr>
                <a:t>Tabbed</a:t>
              </a:r>
            </a:p>
          </p:txBody>
        </p:sp>
      </p:grpSp>
      <p:pic>
        <p:nvPicPr>
          <p:cNvPr id="1026" name="Picture 2">
            <a:extLst>
              <a:ext uri="{FF2B5EF4-FFF2-40B4-BE49-F238E27FC236}">
                <a16:creationId xmlns:a16="http://schemas.microsoft.com/office/drawing/2014/main" id="{994E5E19-7FC7-47AD-93DA-78385327341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65994" y="1414049"/>
            <a:ext cx="6281575" cy="41347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719204"/>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95135B-0D3B-4CBD-A9F8-3B98B85BAB7E}"/>
              </a:ext>
            </a:extLst>
          </p:cNvPr>
          <p:cNvSpPr>
            <a:spLocks noGrp="1"/>
          </p:cNvSpPr>
          <p:nvPr>
            <p:ph type="title"/>
          </p:nvPr>
        </p:nvSpPr>
        <p:spPr/>
        <p:txBody>
          <a:bodyPr/>
          <a:lstStyle/>
          <a:p>
            <a:r>
              <a:rPr lang="en-US" dirty="0"/>
              <a:t>Platform API Access</a:t>
            </a:r>
          </a:p>
        </p:txBody>
      </p:sp>
    </p:spTree>
    <p:extLst>
      <p:ext uri="{BB962C8B-B14F-4D97-AF65-F5344CB8AC3E}">
        <p14:creationId xmlns:p14="http://schemas.microsoft.com/office/powerpoint/2010/main" val="3311829682"/>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iOS</a:t>
            </a:r>
          </a:p>
        </p:txBody>
      </p:sp>
      <p:grpSp>
        <p:nvGrpSpPr>
          <p:cNvPr id="6" name="Group 5"/>
          <p:cNvGrpSpPr/>
          <p:nvPr/>
        </p:nvGrpSpPr>
        <p:grpSpPr>
          <a:xfrm>
            <a:off x="741243" y="1875474"/>
            <a:ext cx="10714007" cy="666171"/>
            <a:chOff x="755721" y="1912473"/>
            <a:chExt cx="10929612" cy="679577"/>
          </a:xfrm>
        </p:grpSpPr>
        <p:sp>
          <p:nvSpPr>
            <p:cNvPr id="26" name="Rounded Rectangle 18"/>
            <p:cNvSpPr/>
            <p:nvPr/>
          </p:nvSpPr>
          <p:spPr>
            <a:xfrm>
              <a:off x="755721" y="1912473"/>
              <a:ext cx="2074387" cy="679577"/>
            </a:xfrm>
            <a:prstGeom prst="roundRect">
              <a:avLst>
                <a:gd name="adj" fmla="val 0"/>
              </a:avLst>
            </a:prstGeom>
            <a:solidFill>
              <a:srgbClr val="6A3F9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97">
                <a:defRPr/>
              </a:pPr>
              <a:r>
                <a:rPr lang="en-US" sz="1766" kern="0" err="1">
                  <a:solidFill>
                    <a:srgbClr val="FFFFFF"/>
                  </a:solidFill>
                  <a:latin typeface="Segoe UI Semibold" panose="020B0702040204020203" pitchFamily="34" charset="0"/>
                  <a:cs typeface="Helvetica Light"/>
                  <a:sym typeface="Segoe UI"/>
                </a:rPr>
                <a:t>MapKit</a:t>
              </a:r>
              <a:endParaRPr lang="en-US" sz="1766" kern="0">
                <a:solidFill>
                  <a:srgbClr val="FFFFFF"/>
                </a:solidFill>
                <a:latin typeface="Segoe UI Semibold" panose="020B0702040204020203" pitchFamily="34" charset="0"/>
                <a:cs typeface="Helvetica Light"/>
                <a:sym typeface="Segoe UI"/>
              </a:endParaRPr>
            </a:p>
          </p:txBody>
        </p:sp>
        <p:sp>
          <p:nvSpPr>
            <p:cNvPr id="27" name="Rounded Rectangle 19"/>
            <p:cNvSpPr/>
            <p:nvPr/>
          </p:nvSpPr>
          <p:spPr>
            <a:xfrm>
              <a:off x="2969527" y="1912474"/>
              <a:ext cx="2074387" cy="679576"/>
            </a:xfrm>
            <a:prstGeom prst="roundRect">
              <a:avLst>
                <a:gd name="adj" fmla="val 0"/>
              </a:avLst>
            </a:prstGeom>
            <a:solidFill>
              <a:srgbClr val="6A3F9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97">
                <a:defRPr/>
              </a:pPr>
              <a:r>
                <a:rPr lang="en-US" sz="1765" kern="0" err="1">
                  <a:solidFill>
                    <a:srgbClr val="FFFFFF"/>
                  </a:solidFill>
                  <a:latin typeface="Segoe UI Semibold" panose="020B0702040204020203" pitchFamily="34" charset="0"/>
                  <a:cs typeface="Helvetica Light"/>
                  <a:sym typeface="Segoe UI"/>
                </a:rPr>
                <a:t>UIKit</a:t>
              </a:r>
              <a:endParaRPr lang="en-US" sz="1765" kern="0">
                <a:solidFill>
                  <a:srgbClr val="FFFFFF"/>
                </a:solidFill>
                <a:latin typeface="Segoe UI Semibold" panose="020B0702040204020203" pitchFamily="34" charset="0"/>
                <a:cs typeface="Helvetica Light"/>
                <a:sym typeface="Segoe UI"/>
              </a:endParaRPr>
            </a:p>
          </p:txBody>
        </p:sp>
        <p:sp>
          <p:nvSpPr>
            <p:cNvPr id="28" name="Rounded Rectangle 20"/>
            <p:cNvSpPr/>
            <p:nvPr/>
          </p:nvSpPr>
          <p:spPr>
            <a:xfrm>
              <a:off x="5183333" y="1912473"/>
              <a:ext cx="2074387" cy="679577"/>
            </a:xfrm>
            <a:prstGeom prst="roundRect">
              <a:avLst>
                <a:gd name="adj" fmla="val 0"/>
              </a:avLst>
            </a:prstGeom>
            <a:solidFill>
              <a:srgbClr val="6A3F9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97">
                <a:defRPr/>
              </a:pPr>
              <a:r>
                <a:rPr lang="en-US" sz="1766" kern="0" err="1">
                  <a:solidFill>
                    <a:srgbClr val="FFFFFF"/>
                  </a:solidFill>
                  <a:latin typeface="Segoe UI Semibold" panose="020B0702040204020203" pitchFamily="34" charset="0"/>
                  <a:cs typeface="Helvetica Light"/>
                  <a:sym typeface="Segoe UI"/>
                </a:rPr>
                <a:t>SiriKit</a:t>
              </a:r>
              <a:endParaRPr lang="en-US" sz="1766" kern="0">
                <a:solidFill>
                  <a:srgbClr val="FFFFFF"/>
                </a:solidFill>
                <a:latin typeface="Segoe UI Semibold" panose="020B0702040204020203" pitchFamily="34" charset="0"/>
                <a:cs typeface="Helvetica Light"/>
                <a:sym typeface="Segoe UI"/>
              </a:endParaRPr>
            </a:p>
          </p:txBody>
        </p:sp>
        <p:sp>
          <p:nvSpPr>
            <p:cNvPr id="29" name="Rounded Rectangle 21"/>
            <p:cNvSpPr/>
            <p:nvPr/>
          </p:nvSpPr>
          <p:spPr>
            <a:xfrm>
              <a:off x="7397139" y="1912473"/>
              <a:ext cx="2074387" cy="679577"/>
            </a:xfrm>
            <a:prstGeom prst="roundRect">
              <a:avLst>
                <a:gd name="adj" fmla="val 0"/>
              </a:avLst>
            </a:prstGeom>
            <a:solidFill>
              <a:srgbClr val="6A3F9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97">
                <a:defRPr/>
              </a:pPr>
              <a:r>
                <a:rPr lang="en-US" sz="1765" kern="0" err="1">
                  <a:solidFill>
                    <a:srgbClr val="FFFFFF"/>
                  </a:solidFill>
                  <a:latin typeface="Segoe UI Semibold" panose="020B0702040204020203" pitchFamily="34" charset="0"/>
                  <a:cs typeface="Helvetica Light"/>
                  <a:sym typeface="Segoe UI"/>
                </a:rPr>
                <a:t>ARKit</a:t>
              </a:r>
              <a:endParaRPr lang="en-US" sz="1765" kern="0">
                <a:solidFill>
                  <a:srgbClr val="FFFFFF"/>
                </a:solidFill>
                <a:latin typeface="Segoe UI Semibold" panose="020B0702040204020203" pitchFamily="34" charset="0"/>
                <a:cs typeface="Helvetica Light"/>
                <a:sym typeface="Segoe UI"/>
              </a:endParaRPr>
            </a:p>
          </p:txBody>
        </p:sp>
        <p:sp>
          <p:nvSpPr>
            <p:cNvPr id="33" name="Rounded Rectangle 22"/>
            <p:cNvSpPr/>
            <p:nvPr/>
          </p:nvSpPr>
          <p:spPr>
            <a:xfrm>
              <a:off x="9610946" y="1912473"/>
              <a:ext cx="2074387" cy="679577"/>
            </a:xfrm>
            <a:prstGeom prst="roundRect">
              <a:avLst>
                <a:gd name="adj" fmla="val 0"/>
              </a:avLst>
            </a:prstGeom>
            <a:solidFill>
              <a:srgbClr val="6A3F9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97">
                <a:defRPr/>
              </a:pPr>
              <a:r>
                <a:rPr lang="en-US" sz="1766" kern="0" err="1">
                  <a:solidFill>
                    <a:srgbClr val="FFFFFF"/>
                  </a:solidFill>
                  <a:latin typeface="Segoe UI Semibold" panose="020B0702040204020203" pitchFamily="34" charset="0"/>
                  <a:cs typeface="Helvetica Light"/>
                  <a:sym typeface="Segoe UI"/>
                </a:rPr>
                <a:t>CoreML</a:t>
              </a:r>
              <a:endParaRPr lang="en-US" sz="1766" kern="0">
                <a:solidFill>
                  <a:srgbClr val="FFFFFF"/>
                </a:solidFill>
                <a:latin typeface="Segoe UI Semibold" panose="020B0702040204020203" pitchFamily="34" charset="0"/>
                <a:cs typeface="Helvetica Light"/>
                <a:sym typeface="Segoe UI"/>
              </a:endParaRPr>
            </a:p>
          </p:txBody>
        </p:sp>
      </p:grpSp>
      <p:sp>
        <p:nvSpPr>
          <p:cNvPr id="34" name="Rounded Rectangle 38"/>
          <p:cNvSpPr/>
          <p:nvPr/>
        </p:nvSpPr>
        <p:spPr>
          <a:xfrm>
            <a:off x="736753" y="3481228"/>
            <a:ext cx="2033467" cy="666172"/>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97">
              <a:defRPr/>
            </a:pPr>
            <a:r>
              <a:rPr lang="en-US" sz="1766" kern="0" err="1">
                <a:gradFill>
                  <a:gsLst>
                    <a:gs pos="5439">
                      <a:prstClr val="white"/>
                    </a:gs>
                    <a:gs pos="75000">
                      <a:prstClr val="white"/>
                    </a:gs>
                  </a:gsLst>
                  <a:lin ang="5400000" scaled="0"/>
                </a:gradFill>
                <a:latin typeface="Segoe UI Semibold" panose="020B0702040204020203" pitchFamily="34" charset="0"/>
                <a:cs typeface="Helvetica Light"/>
                <a:sym typeface="Segoe UI"/>
              </a:rPr>
              <a:t>System.Data</a:t>
            </a:r>
            <a:endParaRPr lang="en-US" sz="1766" kern="0">
              <a:gradFill>
                <a:gsLst>
                  <a:gs pos="5439">
                    <a:prstClr val="white"/>
                  </a:gs>
                  <a:gs pos="75000">
                    <a:prstClr val="white"/>
                  </a:gs>
                </a:gsLst>
                <a:lin ang="5400000" scaled="0"/>
              </a:gradFill>
              <a:latin typeface="Segoe UI Semibold" panose="020B0702040204020203" pitchFamily="34" charset="0"/>
              <a:cs typeface="Helvetica Light"/>
              <a:sym typeface="Segoe UI"/>
            </a:endParaRPr>
          </a:p>
        </p:txBody>
      </p:sp>
      <p:sp>
        <p:nvSpPr>
          <p:cNvPr id="35" name="Rounded Rectangle 39"/>
          <p:cNvSpPr/>
          <p:nvPr/>
        </p:nvSpPr>
        <p:spPr>
          <a:xfrm>
            <a:off x="2906888" y="3481228"/>
            <a:ext cx="2033467" cy="666172"/>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97">
              <a:defRPr/>
            </a:pPr>
            <a:r>
              <a:rPr lang="en-US" sz="1766" kern="0" err="1">
                <a:gradFill>
                  <a:gsLst>
                    <a:gs pos="5439">
                      <a:prstClr val="white"/>
                    </a:gs>
                    <a:gs pos="75000">
                      <a:prstClr val="white"/>
                    </a:gs>
                  </a:gsLst>
                  <a:lin ang="5400000" scaled="0"/>
                </a:gradFill>
                <a:latin typeface="Segoe UI Semibold" panose="020B0702040204020203" pitchFamily="34" charset="0"/>
                <a:cs typeface="Helvetica Light"/>
                <a:sym typeface="Segoe UI"/>
              </a:rPr>
              <a:t>System.Windows</a:t>
            </a:r>
            <a:endParaRPr lang="en-US" sz="1766" kern="0">
              <a:gradFill>
                <a:gsLst>
                  <a:gs pos="5439">
                    <a:prstClr val="white"/>
                  </a:gs>
                  <a:gs pos="75000">
                    <a:prstClr val="white"/>
                  </a:gs>
                </a:gsLst>
                <a:lin ang="5400000" scaled="0"/>
              </a:gradFill>
              <a:latin typeface="Segoe UI Semibold" panose="020B0702040204020203" pitchFamily="34" charset="0"/>
              <a:cs typeface="Helvetica Light"/>
              <a:sym typeface="Segoe UI"/>
            </a:endParaRPr>
          </a:p>
        </p:txBody>
      </p:sp>
      <p:sp>
        <p:nvSpPr>
          <p:cNvPr id="36" name="Rounded Rectangle 40"/>
          <p:cNvSpPr/>
          <p:nvPr/>
        </p:nvSpPr>
        <p:spPr>
          <a:xfrm>
            <a:off x="5077023" y="3481228"/>
            <a:ext cx="2033467" cy="666172"/>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97">
              <a:defRPr/>
            </a:pPr>
            <a:r>
              <a:rPr lang="en-US" sz="1766" kern="0" err="1">
                <a:gradFill>
                  <a:gsLst>
                    <a:gs pos="5439">
                      <a:prstClr val="white"/>
                    </a:gs>
                    <a:gs pos="75000">
                      <a:prstClr val="white"/>
                    </a:gs>
                  </a:gsLst>
                  <a:lin ang="5400000" scaled="0"/>
                </a:gradFill>
                <a:latin typeface="Segoe UI Semibold" panose="020B0702040204020203" pitchFamily="34" charset="0"/>
                <a:cs typeface="Helvetica Light"/>
                <a:sym typeface="Segoe UI"/>
              </a:rPr>
              <a:t>System.Numerics</a:t>
            </a:r>
            <a:endParaRPr lang="en-US" sz="1766" kern="0">
              <a:gradFill>
                <a:gsLst>
                  <a:gs pos="5439">
                    <a:prstClr val="white"/>
                  </a:gs>
                  <a:gs pos="75000">
                    <a:prstClr val="white"/>
                  </a:gs>
                </a:gsLst>
                <a:lin ang="5400000" scaled="0"/>
              </a:gradFill>
              <a:latin typeface="Segoe UI Semibold" panose="020B0702040204020203" pitchFamily="34" charset="0"/>
              <a:cs typeface="Helvetica Light"/>
              <a:sym typeface="Segoe UI"/>
            </a:endParaRPr>
          </a:p>
        </p:txBody>
      </p:sp>
      <p:sp>
        <p:nvSpPr>
          <p:cNvPr id="43" name="Rounded Rectangle 41"/>
          <p:cNvSpPr/>
          <p:nvPr/>
        </p:nvSpPr>
        <p:spPr>
          <a:xfrm>
            <a:off x="7247158" y="3481228"/>
            <a:ext cx="2033467" cy="666172"/>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97">
              <a:defRPr/>
            </a:pPr>
            <a:r>
              <a:rPr lang="en-US" sz="1766" kern="0" err="1">
                <a:gradFill>
                  <a:gsLst>
                    <a:gs pos="5439">
                      <a:prstClr val="white"/>
                    </a:gs>
                    <a:gs pos="75000">
                      <a:prstClr val="white"/>
                    </a:gs>
                  </a:gsLst>
                  <a:lin ang="5400000" scaled="0"/>
                </a:gradFill>
                <a:latin typeface="Segoe UI Semibold" panose="020B0702040204020203" pitchFamily="34" charset="0"/>
                <a:cs typeface="Helvetica Light"/>
                <a:sym typeface="Segoe UI"/>
              </a:rPr>
              <a:t>System.Core</a:t>
            </a:r>
            <a:endParaRPr lang="en-US" sz="1766" kern="0">
              <a:gradFill>
                <a:gsLst>
                  <a:gs pos="5439">
                    <a:prstClr val="white"/>
                  </a:gs>
                  <a:gs pos="75000">
                    <a:prstClr val="white"/>
                  </a:gs>
                </a:gsLst>
                <a:lin ang="5400000" scaled="0"/>
              </a:gradFill>
              <a:latin typeface="Segoe UI Semibold" panose="020B0702040204020203" pitchFamily="34" charset="0"/>
              <a:cs typeface="Helvetica Light"/>
              <a:sym typeface="Segoe UI"/>
            </a:endParaRPr>
          </a:p>
        </p:txBody>
      </p:sp>
      <p:sp>
        <p:nvSpPr>
          <p:cNvPr id="44" name="Rounded Rectangle 42"/>
          <p:cNvSpPr/>
          <p:nvPr/>
        </p:nvSpPr>
        <p:spPr>
          <a:xfrm>
            <a:off x="9417294" y="3481228"/>
            <a:ext cx="2033467" cy="666172"/>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97">
              <a:defRPr/>
            </a:pPr>
            <a:r>
              <a:rPr lang="en-US" sz="1471" kern="0" err="1">
                <a:gradFill>
                  <a:gsLst>
                    <a:gs pos="5439">
                      <a:prstClr val="white"/>
                    </a:gs>
                    <a:gs pos="75000">
                      <a:prstClr val="white"/>
                    </a:gs>
                  </a:gsLst>
                  <a:lin ang="5400000" scaled="0"/>
                </a:gradFill>
                <a:latin typeface="Segoe UI Semibold" panose="020B0702040204020203" pitchFamily="34" charset="0"/>
                <a:cs typeface="Helvetica Light"/>
                <a:sym typeface="Segoe UI"/>
              </a:rPr>
              <a:t>System.ServiceModel</a:t>
            </a:r>
            <a:endParaRPr lang="en-US" sz="1471" kern="0">
              <a:gradFill>
                <a:gsLst>
                  <a:gs pos="5439">
                    <a:prstClr val="white"/>
                  </a:gs>
                  <a:gs pos="75000">
                    <a:prstClr val="white"/>
                  </a:gs>
                </a:gsLst>
                <a:lin ang="5400000" scaled="0"/>
              </a:gradFill>
              <a:latin typeface="Segoe UI Semibold" panose="020B0702040204020203" pitchFamily="34" charset="0"/>
              <a:cs typeface="Helvetica Light"/>
              <a:sym typeface="Segoe UI"/>
            </a:endParaRPr>
          </a:p>
        </p:txBody>
      </p:sp>
      <p:sp>
        <p:nvSpPr>
          <p:cNvPr id="45" name="Rounded Rectangle 23"/>
          <p:cNvSpPr/>
          <p:nvPr/>
        </p:nvSpPr>
        <p:spPr>
          <a:xfrm>
            <a:off x="741244" y="2672128"/>
            <a:ext cx="2033467" cy="666172"/>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97">
              <a:defRPr/>
            </a:pPr>
            <a:r>
              <a:rPr lang="en-US" sz="1766" kern="0" err="1">
                <a:gradFill>
                  <a:gsLst>
                    <a:gs pos="5439">
                      <a:prstClr val="white"/>
                    </a:gs>
                    <a:gs pos="75000">
                      <a:prstClr val="white"/>
                    </a:gs>
                  </a:gsLst>
                  <a:lin ang="5400000" scaled="0"/>
                </a:gradFill>
                <a:latin typeface="Segoe UI Semibold" panose="020B0702040204020203" pitchFamily="34" charset="0"/>
                <a:cs typeface="Helvetica Light"/>
                <a:sym typeface="Segoe UI"/>
              </a:rPr>
              <a:t>System.Net</a:t>
            </a:r>
            <a:endParaRPr lang="en-US" sz="1766" kern="0">
              <a:gradFill>
                <a:gsLst>
                  <a:gs pos="5439">
                    <a:prstClr val="white"/>
                  </a:gs>
                  <a:gs pos="75000">
                    <a:prstClr val="white"/>
                  </a:gs>
                </a:gsLst>
                <a:lin ang="5400000" scaled="0"/>
              </a:gradFill>
              <a:latin typeface="Segoe UI Semibold" panose="020B0702040204020203" pitchFamily="34" charset="0"/>
              <a:cs typeface="Helvetica Light"/>
              <a:sym typeface="Segoe UI"/>
            </a:endParaRPr>
          </a:p>
        </p:txBody>
      </p:sp>
      <p:sp>
        <p:nvSpPr>
          <p:cNvPr id="46" name="Rounded Rectangle 24"/>
          <p:cNvSpPr/>
          <p:nvPr/>
        </p:nvSpPr>
        <p:spPr>
          <a:xfrm>
            <a:off x="2911378" y="2672128"/>
            <a:ext cx="2033467" cy="666172"/>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97">
              <a:defRPr/>
            </a:pPr>
            <a:r>
              <a:rPr lang="en-US" sz="1766" kern="0">
                <a:gradFill>
                  <a:gsLst>
                    <a:gs pos="5439">
                      <a:prstClr val="white"/>
                    </a:gs>
                    <a:gs pos="75000">
                      <a:prstClr val="white"/>
                    </a:gs>
                  </a:gsLst>
                  <a:lin ang="5400000" scaled="0"/>
                </a:gradFill>
                <a:latin typeface="Segoe UI Semibold" panose="020B0702040204020203" pitchFamily="34" charset="0"/>
                <a:cs typeface="Helvetica Light"/>
                <a:sym typeface="Segoe UI"/>
              </a:rPr>
              <a:t>System</a:t>
            </a:r>
          </a:p>
        </p:txBody>
      </p:sp>
      <p:sp>
        <p:nvSpPr>
          <p:cNvPr id="47" name="Rounded Rectangle 25"/>
          <p:cNvSpPr/>
          <p:nvPr/>
        </p:nvSpPr>
        <p:spPr>
          <a:xfrm>
            <a:off x="5081514" y="2672128"/>
            <a:ext cx="2033467" cy="666172"/>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97">
              <a:defRPr/>
            </a:pPr>
            <a:r>
              <a:rPr lang="en-US" sz="1766" kern="0" err="1">
                <a:gradFill>
                  <a:gsLst>
                    <a:gs pos="5439">
                      <a:prstClr val="white"/>
                    </a:gs>
                    <a:gs pos="75000">
                      <a:prstClr val="white"/>
                    </a:gs>
                  </a:gsLst>
                  <a:lin ang="5400000" scaled="0"/>
                </a:gradFill>
                <a:latin typeface="Segoe UI Semibold" panose="020B0702040204020203" pitchFamily="34" charset="0"/>
                <a:cs typeface="Segoe UI Semibold" panose="020B0702040204020203" pitchFamily="34" charset="0"/>
                <a:sym typeface="Segoe UI"/>
              </a:rPr>
              <a:t>System.IO</a:t>
            </a:r>
            <a:endParaRPr lang="en-US" sz="1766" kern="0">
              <a:gradFill>
                <a:gsLst>
                  <a:gs pos="5439">
                    <a:prstClr val="white"/>
                  </a:gs>
                  <a:gs pos="75000">
                    <a:prstClr val="white"/>
                  </a:gs>
                </a:gsLst>
                <a:lin ang="5400000" scaled="0"/>
              </a:gradFill>
              <a:latin typeface="Segoe UI Semibold" panose="020B0702040204020203" pitchFamily="34" charset="0"/>
              <a:cs typeface="Segoe UI Semibold" panose="020B0702040204020203" pitchFamily="34" charset="0"/>
              <a:sym typeface="Segoe UI"/>
            </a:endParaRPr>
          </a:p>
        </p:txBody>
      </p:sp>
      <p:sp>
        <p:nvSpPr>
          <p:cNvPr id="48" name="Rounded Rectangle 26"/>
          <p:cNvSpPr/>
          <p:nvPr/>
        </p:nvSpPr>
        <p:spPr>
          <a:xfrm>
            <a:off x="7251647" y="2672128"/>
            <a:ext cx="2033467" cy="666172"/>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97">
              <a:defRPr/>
            </a:pPr>
            <a:r>
              <a:rPr lang="en-US" sz="1766" kern="0" err="1">
                <a:gradFill>
                  <a:gsLst>
                    <a:gs pos="5439">
                      <a:prstClr val="white"/>
                    </a:gs>
                    <a:gs pos="75000">
                      <a:prstClr val="white"/>
                    </a:gs>
                  </a:gsLst>
                  <a:lin ang="5400000" scaled="0"/>
                </a:gradFill>
                <a:latin typeface="Segoe UI Semibold" panose="020B0702040204020203" pitchFamily="34" charset="0"/>
                <a:cs typeface="Segoe UI Semibold" panose="020B0702040204020203" pitchFamily="34" charset="0"/>
                <a:sym typeface="Segoe UI"/>
              </a:rPr>
              <a:t>System.Linq</a:t>
            </a:r>
            <a:endParaRPr lang="en-US" sz="1766" kern="0">
              <a:gradFill>
                <a:gsLst>
                  <a:gs pos="5439">
                    <a:prstClr val="white"/>
                  </a:gs>
                  <a:gs pos="75000">
                    <a:prstClr val="white"/>
                  </a:gs>
                </a:gsLst>
                <a:lin ang="5400000" scaled="0"/>
              </a:gradFill>
              <a:latin typeface="Segoe UI Semibold" panose="020B0702040204020203" pitchFamily="34" charset="0"/>
              <a:cs typeface="Segoe UI Semibold" panose="020B0702040204020203" pitchFamily="34" charset="0"/>
              <a:sym typeface="Segoe UI"/>
            </a:endParaRPr>
          </a:p>
        </p:txBody>
      </p:sp>
      <p:sp>
        <p:nvSpPr>
          <p:cNvPr id="49" name="Rounded Rectangle 27"/>
          <p:cNvSpPr/>
          <p:nvPr/>
        </p:nvSpPr>
        <p:spPr>
          <a:xfrm>
            <a:off x="9421783" y="2672128"/>
            <a:ext cx="2033467" cy="666172"/>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97">
              <a:defRPr/>
            </a:pPr>
            <a:r>
              <a:rPr lang="en-US" sz="1766" kern="0" err="1">
                <a:gradFill>
                  <a:gsLst>
                    <a:gs pos="5439">
                      <a:prstClr val="white"/>
                    </a:gs>
                    <a:gs pos="75000">
                      <a:prstClr val="white"/>
                    </a:gs>
                  </a:gsLst>
                  <a:lin ang="5400000" scaled="0"/>
                </a:gradFill>
                <a:latin typeface="Segoe UI Semibold" panose="020B0702040204020203" pitchFamily="34" charset="0"/>
                <a:cs typeface="Segoe UI Semibold" panose="020B0702040204020203" pitchFamily="34" charset="0"/>
                <a:sym typeface="Segoe UI"/>
              </a:rPr>
              <a:t>System.Xml</a:t>
            </a:r>
            <a:endParaRPr lang="en-US" sz="1766" kern="0">
              <a:gradFill>
                <a:gsLst>
                  <a:gs pos="5439">
                    <a:prstClr val="white"/>
                  </a:gs>
                  <a:gs pos="75000">
                    <a:prstClr val="white"/>
                  </a:gs>
                </a:gsLst>
                <a:lin ang="5400000" scaled="0"/>
              </a:gradFill>
              <a:latin typeface="Segoe UI Semibold" panose="020B0702040204020203" pitchFamily="34" charset="0"/>
              <a:cs typeface="Segoe UI Semibold" panose="020B0702040204020203" pitchFamily="34" charset="0"/>
              <a:sym typeface="Segoe UI"/>
            </a:endParaRPr>
          </a:p>
        </p:txBody>
      </p:sp>
      <p:sp>
        <p:nvSpPr>
          <p:cNvPr id="50" name="Left Brace 49"/>
          <p:cNvSpPr/>
          <p:nvPr/>
        </p:nvSpPr>
        <p:spPr>
          <a:xfrm rot="5400000" flipH="1">
            <a:off x="5909285" y="-659612"/>
            <a:ext cx="373432" cy="10705027"/>
          </a:xfrm>
          <a:prstGeom prst="leftBrace">
            <a:avLst>
              <a:gd name="adj1" fmla="val 56668"/>
              <a:gd name="adj2" fmla="val 50000"/>
            </a:avLst>
          </a:prstGeom>
          <a:ln>
            <a:headEnd type="none"/>
            <a:tailEnd type="none"/>
          </a:ln>
        </p:spPr>
        <p:style>
          <a:lnRef idx="1">
            <a:schemeClr val="dk1"/>
          </a:lnRef>
          <a:fillRef idx="0">
            <a:schemeClr val="dk1"/>
          </a:fillRef>
          <a:effectRef idx="0">
            <a:schemeClr val="dk1"/>
          </a:effectRef>
          <a:fontRef idx="minor">
            <a:schemeClr val="tx1"/>
          </a:fontRef>
        </p:style>
        <p:txBody>
          <a:bodyPr rtlCol="0" anchor="ctr"/>
          <a:lstStyle/>
          <a:p>
            <a:pPr algn="ctr" defTabSz="896390">
              <a:defRPr/>
            </a:pPr>
            <a:endParaRPr lang="en-US" sz="1766" kern="0">
              <a:ln w="38100" cmpd="sng">
                <a:solidFill>
                  <a:srgbClr val="000000"/>
                </a:solidFill>
                <a:prstDash val="dash"/>
              </a:ln>
              <a:solidFill>
                <a:sysClr val="windowText" lastClr="000000"/>
              </a:solidFill>
              <a:latin typeface="Calibri" panose="020F0502020204030204"/>
              <a:sym typeface="Segoe UI"/>
            </a:endParaRPr>
          </a:p>
        </p:txBody>
      </p:sp>
      <p:sp>
        <p:nvSpPr>
          <p:cNvPr id="51" name="Rectangle 50"/>
          <p:cNvSpPr/>
          <p:nvPr/>
        </p:nvSpPr>
        <p:spPr>
          <a:xfrm>
            <a:off x="5227656" y="4879620"/>
            <a:ext cx="1483098" cy="1477328"/>
          </a:xfrm>
          <a:prstGeom prst="rect">
            <a:avLst/>
          </a:prstGeom>
        </p:spPr>
        <p:txBody>
          <a:bodyPr wrap="none">
            <a:spAutoFit/>
          </a:bodyPr>
          <a:lstStyle/>
          <a:p>
            <a:pPr defTabSz="896390">
              <a:lnSpc>
                <a:spcPct val="90000"/>
              </a:lnSpc>
              <a:spcBef>
                <a:spcPct val="0"/>
              </a:spcBef>
              <a:defRPr/>
            </a:pPr>
            <a:r>
              <a:rPr lang="en-US" sz="10000" kern="0" spc="-100">
                <a:ln w="3175">
                  <a:noFill/>
                </a:ln>
                <a:gradFill>
                  <a:gsLst>
                    <a:gs pos="1250">
                      <a:prstClr val="black"/>
                    </a:gs>
                    <a:gs pos="100000">
                      <a:prstClr val="black"/>
                    </a:gs>
                  </a:gsLst>
                  <a:lin ang="5400000" scaled="0"/>
                </a:gradFill>
                <a:latin typeface="Calibri Light" panose="020F0302020204030204"/>
                <a:cs typeface="Segoe UI" pitchFamily="34" charset="0"/>
                <a:sym typeface="Segoe UI"/>
              </a:rPr>
              <a:t>C#</a:t>
            </a:r>
          </a:p>
        </p:txBody>
      </p:sp>
    </p:spTree>
    <p:extLst>
      <p:ext uri="{BB962C8B-B14F-4D97-AF65-F5344CB8AC3E}">
        <p14:creationId xmlns:p14="http://schemas.microsoft.com/office/powerpoint/2010/main" val="1574429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Android</a:t>
            </a:r>
          </a:p>
        </p:txBody>
      </p:sp>
      <p:grpSp>
        <p:nvGrpSpPr>
          <p:cNvPr id="28" name="Group 27"/>
          <p:cNvGrpSpPr/>
          <p:nvPr/>
        </p:nvGrpSpPr>
        <p:grpSpPr>
          <a:xfrm>
            <a:off x="741243" y="1875474"/>
            <a:ext cx="10714007" cy="666171"/>
            <a:chOff x="755721" y="1912473"/>
            <a:chExt cx="10929612" cy="679577"/>
          </a:xfrm>
          <a:solidFill>
            <a:srgbClr val="3BB8AA"/>
          </a:solidFill>
        </p:grpSpPr>
        <p:sp>
          <p:nvSpPr>
            <p:cNvPr id="29" name="Rounded Rectangle 18"/>
            <p:cNvSpPr/>
            <p:nvPr/>
          </p:nvSpPr>
          <p:spPr>
            <a:xfrm>
              <a:off x="755721" y="1912473"/>
              <a:ext cx="2074387" cy="679577"/>
            </a:xfrm>
            <a:prstGeom prst="roundRect">
              <a:avLst>
                <a:gd name="adj" fmla="val 0"/>
              </a:avLst>
            </a:prstGeom>
            <a:solidFill>
              <a:srgbClr val="00827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97">
                <a:defRPr/>
              </a:pPr>
              <a:r>
                <a:rPr lang="en-US" sz="1766" kern="0">
                  <a:solidFill>
                    <a:srgbClr val="FFFFFF"/>
                  </a:solidFill>
                  <a:latin typeface="Segoe UI Semibold" panose="020B0702040204020203" pitchFamily="34" charset="0"/>
                  <a:cs typeface="Helvetica Light"/>
                  <a:sym typeface="Segoe UI"/>
                </a:rPr>
                <a:t>Fingerprint</a:t>
              </a:r>
            </a:p>
          </p:txBody>
        </p:sp>
        <p:sp>
          <p:nvSpPr>
            <p:cNvPr id="32" name="Rounded Rectangle 19"/>
            <p:cNvSpPr/>
            <p:nvPr/>
          </p:nvSpPr>
          <p:spPr>
            <a:xfrm>
              <a:off x="2969527" y="1912474"/>
              <a:ext cx="2074387" cy="679576"/>
            </a:xfrm>
            <a:prstGeom prst="roundRect">
              <a:avLst>
                <a:gd name="adj" fmla="val 0"/>
              </a:avLst>
            </a:prstGeom>
            <a:solidFill>
              <a:srgbClr val="00827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97">
                <a:defRPr/>
              </a:pPr>
              <a:r>
                <a:rPr lang="en-US" sz="1765" kern="0">
                  <a:solidFill>
                    <a:srgbClr val="FFFFFF"/>
                  </a:solidFill>
                  <a:latin typeface="Segoe UI Semibold" panose="020B0702040204020203" pitchFamily="34" charset="0"/>
                  <a:cs typeface="Helvetica Light"/>
                  <a:sym typeface="Segoe UI"/>
                </a:rPr>
                <a:t>Bluetooth</a:t>
              </a:r>
            </a:p>
          </p:txBody>
        </p:sp>
        <p:sp>
          <p:nvSpPr>
            <p:cNvPr id="33" name="Rounded Rectangle 20"/>
            <p:cNvSpPr/>
            <p:nvPr/>
          </p:nvSpPr>
          <p:spPr>
            <a:xfrm>
              <a:off x="5183333" y="1912473"/>
              <a:ext cx="2074387" cy="679577"/>
            </a:xfrm>
            <a:prstGeom prst="roundRect">
              <a:avLst>
                <a:gd name="adj" fmla="val 0"/>
              </a:avLst>
            </a:prstGeom>
            <a:solidFill>
              <a:srgbClr val="00827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97">
                <a:defRPr/>
              </a:pPr>
              <a:r>
                <a:rPr lang="en-US" sz="1569" kern="0">
                  <a:solidFill>
                    <a:srgbClr val="FFFFFF"/>
                  </a:solidFill>
                  <a:latin typeface="Segoe UI Semibold" panose="020B0702040204020203" pitchFamily="34" charset="0"/>
                  <a:cs typeface="Helvetica Light"/>
                  <a:sym typeface="Segoe UI"/>
                </a:rPr>
                <a:t>Picture-in-Picture</a:t>
              </a:r>
            </a:p>
          </p:txBody>
        </p:sp>
        <p:sp>
          <p:nvSpPr>
            <p:cNvPr id="34" name="Rounded Rectangle 21"/>
            <p:cNvSpPr/>
            <p:nvPr/>
          </p:nvSpPr>
          <p:spPr>
            <a:xfrm>
              <a:off x="7397139" y="1912473"/>
              <a:ext cx="2074387" cy="679577"/>
            </a:xfrm>
            <a:prstGeom prst="roundRect">
              <a:avLst>
                <a:gd name="adj" fmla="val 0"/>
              </a:avLst>
            </a:prstGeom>
            <a:solidFill>
              <a:srgbClr val="00827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97">
                <a:defRPr/>
              </a:pPr>
              <a:r>
                <a:rPr lang="en-US" sz="1765" kern="0">
                  <a:solidFill>
                    <a:srgbClr val="FFFFFF"/>
                  </a:solidFill>
                  <a:latin typeface="Segoe UI Semibold" panose="020B0702040204020203" pitchFamily="34" charset="0"/>
                  <a:cs typeface="Helvetica Light"/>
                  <a:sym typeface="Segoe UI"/>
                </a:rPr>
                <a:t>Geolocation</a:t>
              </a:r>
            </a:p>
          </p:txBody>
        </p:sp>
        <p:sp>
          <p:nvSpPr>
            <p:cNvPr id="35" name="Rounded Rectangle 22"/>
            <p:cNvSpPr/>
            <p:nvPr/>
          </p:nvSpPr>
          <p:spPr>
            <a:xfrm>
              <a:off x="9610946" y="1912473"/>
              <a:ext cx="2074387" cy="679577"/>
            </a:xfrm>
            <a:prstGeom prst="roundRect">
              <a:avLst>
                <a:gd name="adj" fmla="val 0"/>
              </a:avLst>
            </a:prstGeom>
            <a:solidFill>
              <a:srgbClr val="00827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97">
                <a:defRPr/>
              </a:pPr>
              <a:r>
                <a:rPr lang="en-US" sz="1766" kern="0">
                  <a:solidFill>
                    <a:srgbClr val="FFFFFF"/>
                  </a:solidFill>
                  <a:latin typeface="Segoe UI Semibold" panose="020B0702040204020203" pitchFamily="34" charset="0"/>
                  <a:cs typeface="Helvetica Light"/>
                  <a:sym typeface="Segoe UI"/>
                </a:rPr>
                <a:t>NFC</a:t>
              </a:r>
            </a:p>
          </p:txBody>
        </p:sp>
      </p:grpSp>
      <p:sp>
        <p:nvSpPr>
          <p:cNvPr id="36" name="Rounded Rectangle 38"/>
          <p:cNvSpPr/>
          <p:nvPr/>
        </p:nvSpPr>
        <p:spPr>
          <a:xfrm>
            <a:off x="736753" y="3481228"/>
            <a:ext cx="2033467" cy="666172"/>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97">
              <a:defRPr/>
            </a:pPr>
            <a:r>
              <a:rPr lang="en-US" sz="1766" kern="0" err="1">
                <a:gradFill>
                  <a:gsLst>
                    <a:gs pos="5439">
                      <a:prstClr val="white"/>
                    </a:gs>
                    <a:gs pos="75000">
                      <a:prstClr val="white"/>
                    </a:gs>
                  </a:gsLst>
                  <a:lin ang="5400000" scaled="0"/>
                </a:gradFill>
                <a:latin typeface="Segoe UI Semibold" panose="020B0702040204020203" pitchFamily="34" charset="0"/>
                <a:cs typeface="Helvetica Light"/>
                <a:sym typeface="Segoe UI"/>
              </a:rPr>
              <a:t>System.Data</a:t>
            </a:r>
            <a:endParaRPr lang="en-US" sz="1766" kern="0">
              <a:gradFill>
                <a:gsLst>
                  <a:gs pos="5439">
                    <a:prstClr val="white"/>
                  </a:gs>
                  <a:gs pos="75000">
                    <a:prstClr val="white"/>
                  </a:gs>
                </a:gsLst>
                <a:lin ang="5400000" scaled="0"/>
              </a:gradFill>
              <a:latin typeface="Segoe UI Semibold" panose="020B0702040204020203" pitchFamily="34" charset="0"/>
              <a:cs typeface="Helvetica Light"/>
              <a:sym typeface="Segoe UI"/>
            </a:endParaRPr>
          </a:p>
        </p:txBody>
      </p:sp>
      <p:sp>
        <p:nvSpPr>
          <p:cNvPr id="43" name="Rounded Rectangle 39"/>
          <p:cNvSpPr/>
          <p:nvPr/>
        </p:nvSpPr>
        <p:spPr>
          <a:xfrm>
            <a:off x="2906888" y="3481228"/>
            <a:ext cx="2033467" cy="666172"/>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97">
              <a:defRPr/>
            </a:pPr>
            <a:r>
              <a:rPr lang="en-US" sz="1766" kern="0" err="1">
                <a:gradFill>
                  <a:gsLst>
                    <a:gs pos="5439">
                      <a:prstClr val="white"/>
                    </a:gs>
                    <a:gs pos="75000">
                      <a:prstClr val="white"/>
                    </a:gs>
                  </a:gsLst>
                  <a:lin ang="5400000" scaled="0"/>
                </a:gradFill>
                <a:latin typeface="Segoe UI Semibold" panose="020B0702040204020203" pitchFamily="34" charset="0"/>
                <a:cs typeface="Helvetica Light"/>
                <a:sym typeface="Segoe UI"/>
              </a:rPr>
              <a:t>System.Windows</a:t>
            </a:r>
            <a:endParaRPr lang="en-US" sz="1766" kern="0">
              <a:gradFill>
                <a:gsLst>
                  <a:gs pos="5439">
                    <a:prstClr val="white"/>
                  </a:gs>
                  <a:gs pos="75000">
                    <a:prstClr val="white"/>
                  </a:gs>
                </a:gsLst>
                <a:lin ang="5400000" scaled="0"/>
              </a:gradFill>
              <a:latin typeface="Segoe UI Semibold" panose="020B0702040204020203" pitchFamily="34" charset="0"/>
              <a:cs typeface="Helvetica Light"/>
              <a:sym typeface="Segoe UI"/>
            </a:endParaRPr>
          </a:p>
        </p:txBody>
      </p:sp>
      <p:sp>
        <p:nvSpPr>
          <p:cNvPr id="44" name="Rounded Rectangle 40"/>
          <p:cNvSpPr/>
          <p:nvPr/>
        </p:nvSpPr>
        <p:spPr>
          <a:xfrm>
            <a:off x="5077023" y="3481228"/>
            <a:ext cx="2033467" cy="666172"/>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97">
              <a:defRPr/>
            </a:pPr>
            <a:r>
              <a:rPr lang="en-US" sz="1766" kern="0" err="1">
                <a:gradFill>
                  <a:gsLst>
                    <a:gs pos="5439">
                      <a:prstClr val="white"/>
                    </a:gs>
                    <a:gs pos="75000">
                      <a:prstClr val="white"/>
                    </a:gs>
                  </a:gsLst>
                  <a:lin ang="5400000" scaled="0"/>
                </a:gradFill>
                <a:latin typeface="Segoe UI Semibold" panose="020B0702040204020203" pitchFamily="34" charset="0"/>
                <a:cs typeface="Helvetica Light"/>
                <a:sym typeface="Segoe UI"/>
              </a:rPr>
              <a:t>System.Numerics</a:t>
            </a:r>
            <a:endParaRPr lang="en-US" sz="1766" kern="0">
              <a:gradFill>
                <a:gsLst>
                  <a:gs pos="5439">
                    <a:prstClr val="white"/>
                  </a:gs>
                  <a:gs pos="75000">
                    <a:prstClr val="white"/>
                  </a:gs>
                </a:gsLst>
                <a:lin ang="5400000" scaled="0"/>
              </a:gradFill>
              <a:latin typeface="Segoe UI Semibold" panose="020B0702040204020203" pitchFamily="34" charset="0"/>
              <a:cs typeface="Helvetica Light"/>
              <a:sym typeface="Segoe UI"/>
            </a:endParaRPr>
          </a:p>
        </p:txBody>
      </p:sp>
      <p:sp>
        <p:nvSpPr>
          <p:cNvPr id="45" name="Rounded Rectangle 41"/>
          <p:cNvSpPr/>
          <p:nvPr/>
        </p:nvSpPr>
        <p:spPr>
          <a:xfrm>
            <a:off x="7247158" y="3481228"/>
            <a:ext cx="2033467" cy="666172"/>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97">
              <a:defRPr/>
            </a:pPr>
            <a:r>
              <a:rPr lang="en-US" sz="1766" kern="0" err="1">
                <a:gradFill>
                  <a:gsLst>
                    <a:gs pos="5439">
                      <a:prstClr val="white"/>
                    </a:gs>
                    <a:gs pos="75000">
                      <a:prstClr val="white"/>
                    </a:gs>
                  </a:gsLst>
                  <a:lin ang="5400000" scaled="0"/>
                </a:gradFill>
                <a:latin typeface="Segoe UI Semibold" panose="020B0702040204020203" pitchFamily="34" charset="0"/>
                <a:cs typeface="Helvetica Light"/>
                <a:sym typeface="Segoe UI"/>
              </a:rPr>
              <a:t>System.Core</a:t>
            </a:r>
            <a:endParaRPr lang="en-US" sz="1766" kern="0">
              <a:gradFill>
                <a:gsLst>
                  <a:gs pos="5439">
                    <a:prstClr val="white"/>
                  </a:gs>
                  <a:gs pos="75000">
                    <a:prstClr val="white"/>
                  </a:gs>
                </a:gsLst>
                <a:lin ang="5400000" scaled="0"/>
              </a:gradFill>
              <a:latin typeface="Segoe UI Semibold" panose="020B0702040204020203" pitchFamily="34" charset="0"/>
              <a:cs typeface="Helvetica Light"/>
              <a:sym typeface="Segoe UI"/>
            </a:endParaRPr>
          </a:p>
        </p:txBody>
      </p:sp>
      <p:sp>
        <p:nvSpPr>
          <p:cNvPr id="46" name="Rounded Rectangle 42"/>
          <p:cNvSpPr/>
          <p:nvPr/>
        </p:nvSpPr>
        <p:spPr>
          <a:xfrm>
            <a:off x="9417294" y="3481228"/>
            <a:ext cx="2033467" cy="666172"/>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97">
              <a:defRPr/>
            </a:pPr>
            <a:r>
              <a:rPr lang="en-US" sz="1471" kern="0" err="1">
                <a:gradFill>
                  <a:gsLst>
                    <a:gs pos="5439">
                      <a:prstClr val="white"/>
                    </a:gs>
                    <a:gs pos="75000">
                      <a:prstClr val="white"/>
                    </a:gs>
                  </a:gsLst>
                  <a:lin ang="5400000" scaled="0"/>
                </a:gradFill>
                <a:latin typeface="Segoe UI Semibold" panose="020B0702040204020203" pitchFamily="34" charset="0"/>
                <a:cs typeface="Helvetica Light"/>
                <a:sym typeface="Segoe UI"/>
              </a:rPr>
              <a:t>System.ServiceModel</a:t>
            </a:r>
            <a:endParaRPr lang="en-US" sz="1471" kern="0">
              <a:gradFill>
                <a:gsLst>
                  <a:gs pos="5439">
                    <a:prstClr val="white"/>
                  </a:gs>
                  <a:gs pos="75000">
                    <a:prstClr val="white"/>
                  </a:gs>
                </a:gsLst>
                <a:lin ang="5400000" scaled="0"/>
              </a:gradFill>
              <a:latin typeface="Segoe UI Semibold" panose="020B0702040204020203" pitchFamily="34" charset="0"/>
              <a:cs typeface="Helvetica Light"/>
              <a:sym typeface="Segoe UI"/>
            </a:endParaRPr>
          </a:p>
        </p:txBody>
      </p:sp>
      <p:sp>
        <p:nvSpPr>
          <p:cNvPr id="47" name="Rounded Rectangle 23"/>
          <p:cNvSpPr/>
          <p:nvPr/>
        </p:nvSpPr>
        <p:spPr>
          <a:xfrm>
            <a:off x="741244" y="2672128"/>
            <a:ext cx="2033467" cy="666172"/>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97">
              <a:defRPr/>
            </a:pPr>
            <a:r>
              <a:rPr lang="en-US" sz="1766" kern="0" err="1">
                <a:gradFill>
                  <a:gsLst>
                    <a:gs pos="5439">
                      <a:prstClr val="white"/>
                    </a:gs>
                    <a:gs pos="75000">
                      <a:prstClr val="white"/>
                    </a:gs>
                  </a:gsLst>
                  <a:lin ang="5400000" scaled="0"/>
                </a:gradFill>
                <a:latin typeface="Segoe UI Semibold" panose="020B0702040204020203" pitchFamily="34" charset="0"/>
                <a:cs typeface="Helvetica Light"/>
                <a:sym typeface="Segoe UI"/>
              </a:rPr>
              <a:t>System.Net</a:t>
            </a:r>
            <a:endParaRPr lang="en-US" sz="1766" kern="0">
              <a:gradFill>
                <a:gsLst>
                  <a:gs pos="5439">
                    <a:prstClr val="white"/>
                  </a:gs>
                  <a:gs pos="75000">
                    <a:prstClr val="white"/>
                  </a:gs>
                </a:gsLst>
                <a:lin ang="5400000" scaled="0"/>
              </a:gradFill>
              <a:latin typeface="Segoe UI Semibold" panose="020B0702040204020203" pitchFamily="34" charset="0"/>
              <a:cs typeface="Helvetica Light"/>
              <a:sym typeface="Segoe UI"/>
            </a:endParaRPr>
          </a:p>
        </p:txBody>
      </p:sp>
      <p:sp>
        <p:nvSpPr>
          <p:cNvPr id="48" name="Rounded Rectangle 24"/>
          <p:cNvSpPr/>
          <p:nvPr/>
        </p:nvSpPr>
        <p:spPr>
          <a:xfrm>
            <a:off x="2911378" y="2672128"/>
            <a:ext cx="2033467" cy="666172"/>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97">
              <a:defRPr/>
            </a:pPr>
            <a:r>
              <a:rPr lang="en-US" sz="1766" kern="0">
                <a:gradFill>
                  <a:gsLst>
                    <a:gs pos="5439">
                      <a:prstClr val="white"/>
                    </a:gs>
                    <a:gs pos="75000">
                      <a:prstClr val="white"/>
                    </a:gs>
                  </a:gsLst>
                  <a:lin ang="5400000" scaled="0"/>
                </a:gradFill>
                <a:latin typeface="Segoe UI Semibold" panose="020B0702040204020203" pitchFamily="34" charset="0"/>
                <a:cs typeface="Helvetica Light"/>
                <a:sym typeface="Segoe UI"/>
              </a:rPr>
              <a:t>System</a:t>
            </a:r>
          </a:p>
        </p:txBody>
      </p:sp>
      <p:sp>
        <p:nvSpPr>
          <p:cNvPr id="49" name="Rounded Rectangle 25"/>
          <p:cNvSpPr/>
          <p:nvPr/>
        </p:nvSpPr>
        <p:spPr>
          <a:xfrm>
            <a:off x="5081514" y="2672128"/>
            <a:ext cx="2033467" cy="666172"/>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97">
              <a:defRPr/>
            </a:pPr>
            <a:r>
              <a:rPr lang="en-US" sz="1766" kern="0" err="1">
                <a:gradFill>
                  <a:gsLst>
                    <a:gs pos="5439">
                      <a:prstClr val="white"/>
                    </a:gs>
                    <a:gs pos="75000">
                      <a:prstClr val="white"/>
                    </a:gs>
                  </a:gsLst>
                  <a:lin ang="5400000" scaled="0"/>
                </a:gradFill>
                <a:latin typeface="Segoe UI Semibold" panose="020B0702040204020203" pitchFamily="34" charset="0"/>
                <a:cs typeface="Segoe UI Semibold" panose="020B0702040204020203" pitchFamily="34" charset="0"/>
                <a:sym typeface="Segoe UI"/>
              </a:rPr>
              <a:t>System.IO</a:t>
            </a:r>
            <a:endParaRPr lang="en-US" sz="1766" kern="0">
              <a:gradFill>
                <a:gsLst>
                  <a:gs pos="5439">
                    <a:prstClr val="white"/>
                  </a:gs>
                  <a:gs pos="75000">
                    <a:prstClr val="white"/>
                  </a:gs>
                </a:gsLst>
                <a:lin ang="5400000" scaled="0"/>
              </a:gradFill>
              <a:latin typeface="Segoe UI Semibold" panose="020B0702040204020203" pitchFamily="34" charset="0"/>
              <a:cs typeface="Segoe UI Semibold" panose="020B0702040204020203" pitchFamily="34" charset="0"/>
              <a:sym typeface="Segoe UI"/>
            </a:endParaRPr>
          </a:p>
        </p:txBody>
      </p:sp>
      <p:sp>
        <p:nvSpPr>
          <p:cNvPr id="50" name="Rounded Rectangle 26"/>
          <p:cNvSpPr/>
          <p:nvPr/>
        </p:nvSpPr>
        <p:spPr>
          <a:xfrm>
            <a:off x="7251647" y="2672128"/>
            <a:ext cx="2033467" cy="666172"/>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97">
              <a:defRPr/>
            </a:pPr>
            <a:r>
              <a:rPr lang="en-US" sz="1766" kern="0" err="1">
                <a:gradFill>
                  <a:gsLst>
                    <a:gs pos="5439">
                      <a:prstClr val="white"/>
                    </a:gs>
                    <a:gs pos="75000">
                      <a:prstClr val="white"/>
                    </a:gs>
                  </a:gsLst>
                  <a:lin ang="5400000" scaled="0"/>
                </a:gradFill>
                <a:latin typeface="Segoe UI Semibold" panose="020B0702040204020203" pitchFamily="34" charset="0"/>
                <a:cs typeface="Segoe UI Semibold" panose="020B0702040204020203" pitchFamily="34" charset="0"/>
                <a:sym typeface="Segoe UI"/>
              </a:rPr>
              <a:t>System.Linq</a:t>
            </a:r>
            <a:endParaRPr lang="en-US" sz="1766" kern="0">
              <a:gradFill>
                <a:gsLst>
                  <a:gs pos="5439">
                    <a:prstClr val="white"/>
                  </a:gs>
                  <a:gs pos="75000">
                    <a:prstClr val="white"/>
                  </a:gs>
                </a:gsLst>
                <a:lin ang="5400000" scaled="0"/>
              </a:gradFill>
              <a:latin typeface="Segoe UI Semibold" panose="020B0702040204020203" pitchFamily="34" charset="0"/>
              <a:cs typeface="Segoe UI Semibold" panose="020B0702040204020203" pitchFamily="34" charset="0"/>
              <a:sym typeface="Segoe UI"/>
            </a:endParaRPr>
          </a:p>
        </p:txBody>
      </p:sp>
      <p:sp>
        <p:nvSpPr>
          <p:cNvPr id="51" name="Rounded Rectangle 27"/>
          <p:cNvSpPr/>
          <p:nvPr/>
        </p:nvSpPr>
        <p:spPr>
          <a:xfrm>
            <a:off x="9421783" y="2672128"/>
            <a:ext cx="2033467" cy="666172"/>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97">
              <a:defRPr/>
            </a:pPr>
            <a:r>
              <a:rPr lang="en-US" sz="1766" kern="0" err="1">
                <a:gradFill>
                  <a:gsLst>
                    <a:gs pos="5439">
                      <a:prstClr val="white"/>
                    </a:gs>
                    <a:gs pos="75000">
                      <a:prstClr val="white"/>
                    </a:gs>
                  </a:gsLst>
                  <a:lin ang="5400000" scaled="0"/>
                </a:gradFill>
                <a:latin typeface="Segoe UI Semibold" panose="020B0702040204020203" pitchFamily="34" charset="0"/>
                <a:cs typeface="Segoe UI Semibold" panose="020B0702040204020203" pitchFamily="34" charset="0"/>
                <a:sym typeface="Segoe UI"/>
              </a:rPr>
              <a:t>System.Xml</a:t>
            </a:r>
            <a:endParaRPr lang="en-US" sz="1766" kern="0">
              <a:gradFill>
                <a:gsLst>
                  <a:gs pos="5439">
                    <a:prstClr val="white"/>
                  </a:gs>
                  <a:gs pos="75000">
                    <a:prstClr val="white"/>
                  </a:gs>
                </a:gsLst>
                <a:lin ang="5400000" scaled="0"/>
              </a:gradFill>
              <a:latin typeface="Segoe UI Semibold" panose="020B0702040204020203" pitchFamily="34" charset="0"/>
              <a:cs typeface="Segoe UI Semibold" panose="020B0702040204020203" pitchFamily="34" charset="0"/>
              <a:sym typeface="Segoe UI"/>
            </a:endParaRPr>
          </a:p>
        </p:txBody>
      </p:sp>
      <p:sp>
        <p:nvSpPr>
          <p:cNvPr id="52" name="Left Brace 51"/>
          <p:cNvSpPr/>
          <p:nvPr/>
        </p:nvSpPr>
        <p:spPr>
          <a:xfrm rot="5400000" flipH="1">
            <a:off x="5909285" y="-659612"/>
            <a:ext cx="373432" cy="10705027"/>
          </a:xfrm>
          <a:prstGeom prst="leftBrace">
            <a:avLst>
              <a:gd name="adj1" fmla="val 56668"/>
              <a:gd name="adj2" fmla="val 50000"/>
            </a:avLst>
          </a:prstGeom>
          <a:ln>
            <a:headEnd type="none"/>
            <a:tailEnd type="none"/>
          </a:ln>
        </p:spPr>
        <p:style>
          <a:lnRef idx="2">
            <a:schemeClr val="dk1"/>
          </a:lnRef>
          <a:fillRef idx="0">
            <a:schemeClr val="dk1"/>
          </a:fillRef>
          <a:effectRef idx="1">
            <a:schemeClr val="dk1"/>
          </a:effectRef>
          <a:fontRef idx="minor">
            <a:schemeClr val="tx1"/>
          </a:fontRef>
        </p:style>
        <p:txBody>
          <a:bodyPr rtlCol="0" anchor="ctr"/>
          <a:lstStyle/>
          <a:p>
            <a:pPr algn="ctr" defTabSz="896390">
              <a:defRPr/>
            </a:pPr>
            <a:endParaRPr lang="en-US" sz="1766" kern="0">
              <a:ln w="38100" cmpd="sng">
                <a:solidFill>
                  <a:srgbClr val="000000"/>
                </a:solidFill>
                <a:prstDash val="dash"/>
              </a:ln>
              <a:solidFill>
                <a:sysClr val="windowText" lastClr="000000"/>
              </a:solidFill>
              <a:latin typeface="Calibri" panose="020F0502020204030204"/>
              <a:sym typeface="Segoe UI"/>
            </a:endParaRPr>
          </a:p>
        </p:txBody>
      </p:sp>
      <p:sp>
        <p:nvSpPr>
          <p:cNvPr id="53" name="Rectangle 52"/>
          <p:cNvSpPr/>
          <p:nvPr/>
        </p:nvSpPr>
        <p:spPr>
          <a:xfrm>
            <a:off x="5227656" y="4879620"/>
            <a:ext cx="1483098" cy="1477328"/>
          </a:xfrm>
          <a:prstGeom prst="rect">
            <a:avLst/>
          </a:prstGeom>
        </p:spPr>
        <p:txBody>
          <a:bodyPr wrap="none">
            <a:spAutoFit/>
          </a:bodyPr>
          <a:lstStyle/>
          <a:p>
            <a:pPr defTabSz="896390">
              <a:lnSpc>
                <a:spcPct val="90000"/>
              </a:lnSpc>
              <a:spcBef>
                <a:spcPct val="0"/>
              </a:spcBef>
              <a:defRPr/>
            </a:pPr>
            <a:r>
              <a:rPr lang="en-US" sz="10000" kern="0" spc="-100">
                <a:ln w="3175">
                  <a:noFill/>
                </a:ln>
                <a:gradFill>
                  <a:gsLst>
                    <a:gs pos="1250">
                      <a:prstClr val="black"/>
                    </a:gs>
                    <a:gs pos="100000">
                      <a:prstClr val="black"/>
                    </a:gs>
                  </a:gsLst>
                  <a:lin ang="5400000" scaled="0"/>
                </a:gradFill>
                <a:latin typeface="Calibri Light" panose="020F0302020204030204"/>
                <a:cs typeface="Segoe UI" pitchFamily="34" charset="0"/>
                <a:sym typeface="Segoe UI"/>
              </a:rPr>
              <a:t>C#</a:t>
            </a:r>
          </a:p>
        </p:txBody>
      </p:sp>
    </p:spTree>
    <p:extLst>
      <p:ext uri="{BB962C8B-B14F-4D97-AF65-F5344CB8AC3E}">
        <p14:creationId xmlns:p14="http://schemas.microsoft.com/office/powerpoint/2010/main" val="2386251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386747" y="531250"/>
            <a:ext cx="8064711" cy="1097044"/>
          </a:xfrm>
        </p:spPr>
        <p:txBody>
          <a:bodyPr/>
          <a:lstStyle/>
          <a:p>
            <a:r>
              <a:rPr lang="en-US" sz="7842" dirty="0" err="1">
                <a:solidFill>
                  <a:schemeClr val="tx1"/>
                </a:solidFill>
              </a:rPr>
              <a:t>Maui.Essentials</a:t>
            </a:r>
            <a:endParaRPr lang="en-US" sz="7842" dirty="0">
              <a:solidFill>
                <a:schemeClr val="tx1"/>
              </a:solidFill>
            </a:endParaRPr>
          </a:p>
        </p:txBody>
      </p:sp>
      <p:sp>
        <p:nvSpPr>
          <p:cNvPr id="11" name="TextBox 10">
            <a:extLst>
              <a:ext uri="{FF2B5EF4-FFF2-40B4-BE49-F238E27FC236}">
                <a16:creationId xmlns:a16="http://schemas.microsoft.com/office/drawing/2014/main" id="{619AEEEB-2A17-4D7A-B72F-276AF61A342C}"/>
              </a:ext>
            </a:extLst>
          </p:cNvPr>
          <p:cNvSpPr txBox="1"/>
          <p:nvPr/>
        </p:nvSpPr>
        <p:spPr>
          <a:xfrm>
            <a:off x="386747" y="2270027"/>
            <a:ext cx="1636459" cy="615516"/>
          </a:xfrm>
          <a:prstGeom prst="rect">
            <a:avLst/>
          </a:prstGeom>
          <a:noFill/>
        </p:spPr>
        <p:txBody>
          <a:bodyPr wrap="none" lIns="179285" tIns="143428" rIns="179285" bIns="143428" rtlCol="0">
            <a:spAutoFit/>
          </a:bodyPr>
          <a:lstStyle/>
          <a:p>
            <a:pPr defTabSz="914437">
              <a:lnSpc>
                <a:spcPct val="90000"/>
              </a:lnSpc>
              <a:spcAft>
                <a:spcPts val="588"/>
              </a:spcAft>
            </a:pPr>
            <a:r>
              <a:rPr lang="en-US" sz="2353" dirty="0">
                <a:latin typeface="Segoe UI"/>
              </a:rPr>
              <a:t>Flashlight</a:t>
            </a:r>
          </a:p>
        </p:txBody>
      </p:sp>
      <p:sp>
        <p:nvSpPr>
          <p:cNvPr id="25" name="TextBox 24">
            <a:extLst>
              <a:ext uri="{FF2B5EF4-FFF2-40B4-BE49-F238E27FC236}">
                <a16:creationId xmlns:a16="http://schemas.microsoft.com/office/drawing/2014/main" id="{8ABCA5A8-B20D-491F-85BA-B12C6FD226C5}"/>
              </a:ext>
            </a:extLst>
          </p:cNvPr>
          <p:cNvSpPr txBox="1"/>
          <p:nvPr/>
        </p:nvSpPr>
        <p:spPr>
          <a:xfrm>
            <a:off x="902045" y="3223586"/>
            <a:ext cx="1969884" cy="615516"/>
          </a:xfrm>
          <a:prstGeom prst="rect">
            <a:avLst/>
          </a:prstGeom>
          <a:noFill/>
        </p:spPr>
        <p:txBody>
          <a:bodyPr wrap="none" lIns="179285" tIns="143428" rIns="179285" bIns="143428" rtlCol="0">
            <a:spAutoFit/>
          </a:bodyPr>
          <a:lstStyle/>
          <a:p>
            <a:pPr defTabSz="914437">
              <a:lnSpc>
                <a:spcPct val="90000"/>
              </a:lnSpc>
              <a:spcAft>
                <a:spcPts val="588"/>
              </a:spcAft>
            </a:pPr>
            <a:r>
              <a:rPr lang="en-US" sz="2353" dirty="0">
                <a:latin typeface="Segoe UI"/>
              </a:rPr>
              <a:t>Geolocation</a:t>
            </a:r>
          </a:p>
        </p:txBody>
      </p:sp>
      <p:sp>
        <p:nvSpPr>
          <p:cNvPr id="26" name="TextBox 25">
            <a:extLst>
              <a:ext uri="{FF2B5EF4-FFF2-40B4-BE49-F238E27FC236}">
                <a16:creationId xmlns:a16="http://schemas.microsoft.com/office/drawing/2014/main" id="{F4F1EB63-7BCB-41B8-A358-BDDA4893CE4A}"/>
              </a:ext>
            </a:extLst>
          </p:cNvPr>
          <p:cNvSpPr txBox="1"/>
          <p:nvPr/>
        </p:nvSpPr>
        <p:spPr>
          <a:xfrm>
            <a:off x="8152692" y="2104731"/>
            <a:ext cx="1893004" cy="615516"/>
          </a:xfrm>
          <a:prstGeom prst="rect">
            <a:avLst/>
          </a:prstGeom>
          <a:noFill/>
        </p:spPr>
        <p:txBody>
          <a:bodyPr wrap="none" lIns="179285" tIns="143428" rIns="179285" bIns="143428" rtlCol="0">
            <a:spAutoFit/>
          </a:bodyPr>
          <a:lstStyle/>
          <a:p>
            <a:pPr defTabSz="914437">
              <a:lnSpc>
                <a:spcPct val="90000"/>
              </a:lnSpc>
              <a:spcAft>
                <a:spcPts val="588"/>
              </a:spcAft>
            </a:pPr>
            <a:r>
              <a:rPr lang="en-US" sz="2353" dirty="0">
                <a:latin typeface="Segoe UI"/>
              </a:rPr>
              <a:t>Preferences</a:t>
            </a:r>
          </a:p>
        </p:txBody>
      </p:sp>
      <p:sp>
        <p:nvSpPr>
          <p:cNvPr id="27" name="TextBox 26">
            <a:extLst>
              <a:ext uri="{FF2B5EF4-FFF2-40B4-BE49-F238E27FC236}">
                <a16:creationId xmlns:a16="http://schemas.microsoft.com/office/drawing/2014/main" id="{C176E1D2-6585-4E09-848D-450D3A4D6060}"/>
              </a:ext>
            </a:extLst>
          </p:cNvPr>
          <p:cNvSpPr txBox="1"/>
          <p:nvPr/>
        </p:nvSpPr>
        <p:spPr>
          <a:xfrm>
            <a:off x="2192364" y="4280215"/>
            <a:ext cx="1851262" cy="615516"/>
          </a:xfrm>
          <a:prstGeom prst="rect">
            <a:avLst/>
          </a:prstGeom>
          <a:noFill/>
        </p:spPr>
        <p:txBody>
          <a:bodyPr wrap="none" lIns="179285" tIns="143428" rIns="179285" bIns="143428" rtlCol="0">
            <a:spAutoFit/>
          </a:bodyPr>
          <a:lstStyle/>
          <a:p>
            <a:pPr defTabSz="914437">
              <a:lnSpc>
                <a:spcPct val="90000"/>
              </a:lnSpc>
              <a:spcAft>
                <a:spcPts val="588"/>
              </a:spcAft>
            </a:pPr>
            <a:r>
              <a:rPr lang="en-US" sz="2353" dirty="0">
                <a:latin typeface="Segoe UI"/>
              </a:rPr>
              <a:t>Device Info</a:t>
            </a:r>
          </a:p>
        </p:txBody>
      </p:sp>
      <p:sp>
        <p:nvSpPr>
          <p:cNvPr id="28" name="TextBox 27">
            <a:extLst>
              <a:ext uri="{FF2B5EF4-FFF2-40B4-BE49-F238E27FC236}">
                <a16:creationId xmlns:a16="http://schemas.microsoft.com/office/drawing/2014/main" id="{E4E06419-3752-413F-9E7A-DFFA839031B5}"/>
              </a:ext>
            </a:extLst>
          </p:cNvPr>
          <p:cNvSpPr txBox="1"/>
          <p:nvPr/>
        </p:nvSpPr>
        <p:spPr>
          <a:xfrm>
            <a:off x="9084084" y="3736762"/>
            <a:ext cx="2899626" cy="615516"/>
          </a:xfrm>
          <a:prstGeom prst="rect">
            <a:avLst/>
          </a:prstGeom>
          <a:noFill/>
        </p:spPr>
        <p:txBody>
          <a:bodyPr wrap="none" lIns="179285" tIns="143428" rIns="179285" bIns="143428" rtlCol="0">
            <a:spAutoFit/>
          </a:bodyPr>
          <a:lstStyle/>
          <a:p>
            <a:pPr defTabSz="914437">
              <a:lnSpc>
                <a:spcPct val="90000"/>
              </a:lnSpc>
              <a:spcAft>
                <a:spcPts val="588"/>
              </a:spcAft>
            </a:pPr>
            <a:r>
              <a:rPr lang="en-US" sz="2353" dirty="0">
                <a:latin typeface="Segoe UI"/>
              </a:rPr>
              <a:t>Device Display Info</a:t>
            </a:r>
          </a:p>
        </p:txBody>
      </p:sp>
      <p:sp>
        <p:nvSpPr>
          <p:cNvPr id="29" name="TextBox 28">
            <a:extLst>
              <a:ext uri="{FF2B5EF4-FFF2-40B4-BE49-F238E27FC236}">
                <a16:creationId xmlns:a16="http://schemas.microsoft.com/office/drawing/2014/main" id="{B7CC4E26-088D-43C4-802D-FF5B3F4C807F}"/>
              </a:ext>
            </a:extLst>
          </p:cNvPr>
          <p:cNvSpPr txBox="1"/>
          <p:nvPr/>
        </p:nvSpPr>
        <p:spPr>
          <a:xfrm>
            <a:off x="2829544" y="1987895"/>
            <a:ext cx="2405131" cy="615516"/>
          </a:xfrm>
          <a:prstGeom prst="rect">
            <a:avLst/>
          </a:prstGeom>
          <a:noFill/>
        </p:spPr>
        <p:txBody>
          <a:bodyPr wrap="none" lIns="179285" tIns="143428" rIns="179285" bIns="143428" rtlCol="0">
            <a:spAutoFit/>
          </a:bodyPr>
          <a:lstStyle/>
          <a:p>
            <a:pPr defTabSz="914437">
              <a:lnSpc>
                <a:spcPct val="90000"/>
              </a:lnSpc>
              <a:spcAft>
                <a:spcPts val="588"/>
              </a:spcAft>
            </a:pPr>
            <a:r>
              <a:rPr lang="en-US" sz="2353" dirty="0">
                <a:latin typeface="Segoe UI"/>
              </a:rPr>
              <a:t>Secure Settings</a:t>
            </a:r>
          </a:p>
        </p:txBody>
      </p:sp>
      <p:sp>
        <p:nvSpPr>
          <p:cNvPr id="30" name="TextBox 29">
            <a:extLst>
              <a:ext uri="{FF2B5EF4-FFF2-40B4-BE49-F238E27FC236}">
                <a16:creationId xmlns:a16="http://schemas.microsoft.com/office/drawing/2014/main" id="{640E2C78-7FF5-47AC-83E9-04A44D317902}"/>
              </a:ext>
            </a:extLst>
          </p:cNvPr>
          <p:cNvSpPr txBox="1"/>
          <p:nvPr/>
        </p:nvSpPr>
        <p:spPr>
          <a:xfrm>
            <a:off x="397809" y="5122610"/>
            <a:ext cx="2277724" cy="615516"/>
          </a:xfrm>
          <a:prstGeom prst="rect">
            <a:avLst/>
          </a:prstGeom>
          <a:noFill/>
        </p:spPr>
        <p:txBody>
          <a:bodyPr wrap="none" lIns="179285" tIns="143428" rIns="179285" bIns="143428" rtlCol="0">
            <a:spAutoFit/>
          </a:bodyPr>
          <a:lstStyle/>
          <a:p>
            <a:pPr defTabSz="914437">
              <a:lnSpc>
                <a:spcPct val="90000"/>
              </a:lnSpc>
              <a:spcAft>
                <a:spcPts val="588"/>
              </a:spcAft>
            </a:pPr>
            <a:r>
              <a:rPr lang="en-US" sz="2353" dirty="0">
                <a:latin typeface="Segoe UI"/>
              </a:rPr>
              <a:t>Accelerometer</a:t>
            </a:r>
          </a:p>
        </p:txBody>
      </p:sp>
      <p:sp>
        <p:nvSpPr>
          <p:cNvPr id="31" name="TextBox 30">
            <a:extLst>
              <a:ext uri="{FF2B5EF4-FFF2-40B4-BE49-F238E27FC236}">
                <a16:creationId xmlns:a16="http://schemas.microsoft.com/office/drawing/2014/main" id="{54025A12-095E-4400-9BC8-CE80E5172383}"/>
              </a:ext>
            </a:extLst>
          </p:cNvPr>
          <p:cNvSpPr txBox="1"/>
          <p:nvPr/>
        </p:nvSpPr>
        <p:spPr>
          <a:xfrm>
            <a:off x="8274177" y="4381259"/>
            <a:ext cx="1311114" cy="615516"/>
          </a:xfrm>
          <a:prstGeom prst="rect">
            <a:avLst/>
          </a:prstGeom>
          <a:noFill/>
        </p:spPr>
        <p:txBody>
          <a:bodyPr wrap="none" lIns="179285" tIns="143428" rIns="179285" bIns="143428" rtlCol="0">
            <a:spAutoFit/>
          </a:bodyPr>
          <a:lstStyle/>
          <a:p>
            <a:pPr defTabSz="914437">
              <a:lnSpc>
                <a:spcPct val="90000"/>
              </a:lnSpc>
              <a:spcAft>
                <a:spcPts val="588"/>
              </a:spcAft>
            </a:pPr>
            <a:r>
              <a:rPr lang="en-US" sz="2353" dirty="0">
                <a:latin typeface="Segoe UI"/>
              </a:rPr>
              <a:t>Battery</a:t>
            </a:r>
          </a:p>
        </p:txBody>
      </p:sp>
      <p:sp>
        <p:nvSpPr>
          <p:cNvPr id="32" name="TextBox 31">
            <a:extLst>
              <a:ext uri="{FF2B5EF4-FFF2-40B4-BE49-F238E27FC236}">
                <a16:creationId xmlns:a16="http://schemas.microsoft.com/office/drawing/2014/main" id="{190EB697-E641-4AE1-8C70-C9232B5EED5F}"/>
              </a:ext>
            </a:extLst>
          </p:cNvPr>
          <p:cNvSpPr txBox="1"/>
          <p:nvPr/>
        </p:nvSpPr>
        <p:spPr>
          <a:xfrm>
            <a:off x="2489238" y="2664009"/>
            <a:ext cx="1657363" cy="615516"/>
          </a:xfrm>
          <a:prstGeom prst="rect">
            <a:avLst/>
          </a:prstGeom>
          <a:noFill/>
        </p:spPr>
        <p:txBody>
          <a:bodyPr wrap="none" lIns="179285" tIns="143428" rIns="179285" bIns="143428" rtlCol="0">
            <a:spAutoFit/>
          </a:bodyPr>
          <a:lstStyle/>
          <a:p>
            <a:pPr defTabSz="914437">
              <a:lnSpc>
                <a:spcPct val="90000"/>
              </a:lnSpc>
              <a:spcAft>
                <a:spcPts val="588"/>
              </a:spcAft>
            </a:pPr>
            <a:r>
              <a:rPr lang="en-US" sz="2353" dirty="0">
                <a:latin typeface="Segoe UI"/>
              </a:rPr>
              <a:t>Clipboard</a:t>
            </a:r>
          </a:p>
        </p:txBody>
      </p:sp>
      <p:sp>
        <p:nvSpPr>
          <p:cNvPr id="33" name="TextBox 32">
            <a:extLst>
              <a:ext uri="{FF2B5EF4-FFF2-40B4-BE49-F238E27FC236}">
                <a16:creationId xmlns:a16="http://schemas.microsoft.com/office/drawing/2014/main" id="{0C9F600F-A94C-4D90-9CB3-1CC0BB4AB759}"/>
              </a:ext>
            </a:extLst>
          </p:cNvPr>
          <p:cNvSpPr txBox="1"/>
          <p:nvPr/>
        </p:nvSpPr>
        <p:spPr>
          <a:xfrm>
            <a:off x="10096389" y="4779214"/>
            <a:ext cx="1569966" cy="615516"/>
          </a:xfrm>
          <a:prstGeom prst="rect">
            <a:avLst/>
          </a:prstGeom>
          <a:noFill/>
        </p:spPr>
        <p:txBody>
          <a:bodyPr wrap="none" lIns="179285" tIns="143428" rIns="179285" bIns="143428" rtlCol="0">
            <a:spAutoFit/>
          </a:bodyPr>
          <a:lstStyle/>
          <a:p>
            <a:pPr defTabSz="914437">
              <a:lnSpc>
                <a:spcPct val="90000"/>
              </a:lnSpc>
              <a:spcAft>
                <a:spcPts val="588"/>
              </a:spcAft>
            </a:pPr>
            <a:r>
              <a:rPr lang="en-US" sz="2353" dirty="0">
                <a:latin typeface="Segoe UI"/>
              </a:rPr>
              <a:t>Compass</a:t>
            </a:r>
          </a:p>
        </p:txBody>
      </p:sp>
      <p:sp>
        <p:nvSpPr>
          <p:cNvPr id="34" name="TextBox 33">
            <a:extLst>
              <a:ext uri="{FF2B5EF4-FFF2-40B4-BE49-F238E27FC236}">
                <a16:creationId xmlns:a16="http://schemas.microsoft.com/office/drawing/2014/main" id="{F0E098AB-81EB-4C5F-9C2D-C8B379982409}"/>
              </a:ext>
            </a:extLst>
          </p:cNvPr>
          <p:cNvSpPr txBox="1"/>
          <p:nvPr/>
        </p:nvSpPr>
        <p:spPr>
          <a:xfrm>
            <a:off x="7202702" y="5953827"/>
            <a:ext cx="2008356" cy="615516"/>
          </a:xfrm>
          <a:prstGeom prst="rect">
            <a:avLst/>
          </a:prstGeom>
          <a:noFill/>
        </p:spPr>
        <p:txBody>
          <a:bodyPr wrap="none" lIns="179285" tIns="143428" rIns="179285" bIns="143428" rtlCol="0">
            <a:spAutoFit/>
          </a:bodyPr>
          <a:lstStyle/>
          <a:p>
            <a:pPr defTabSz="914437">
              <a:lnSpc>
                <a:spcPct val="90000"/>
              </a:lnSpc>
              <a:spcAft>
                <a:spcPts val="588"/>
              </a:spcAft>
            </a:pPr>
            <a:r>
              <a:rPr lang="en-US" sz="2353" dirty="0">
                <a:latin typeface="Segoe UI"/>
              </a:rPr>
              <a:t>Connectivity</a:t>
            </a:r>
          </a:p>
        </p:txBody>
      </p:sp>
      <p:sp>
        <p:nvSpPr>
          <p:cNvPr id="35" name="TextBox 34">
            <a:extLst>
              <a:ext uri="{FF2B5EF4-FFF2-40B4-BE49-F238E27FC236}">
                <a16:creationId xmlns:a16="http://schemas.microsoft.com/office/drawing/2014/main" id="{DE58CBF0-2B5C-4780-A91C-579AE8BBC5AE}"/>
              </a:ext>
            </a:extLst>
          </p:cNvPr>
          <p:cNvSpPr txBox="1"/>
          <p:nvPr/>
        </p:nvSpPr>
        <p:spPr>
          <a:xfrm>
            <a:off x="2508010" y="5473203"/>
            <a:ext cx="2113577" cy="615516"/>
          </a:xfrm>
          <a:prstGeom prst="rect">
            <a:avLst/>
          </a:prstGeom>
          <a:noFill/>
        </p:spPr>
        <p:txBody>
          <a:bodyPr wrap="none" lIns="179285" tIns="143428" rIns="179285" bIns="143428" rtlCol="0">
            <a:spAutoFit/>
          </a:bodyPr>
          <a:lstStyle/>
          <a:p>
            <a:pPr defTabSz="914437">
              <a:lnSpc>
                <a:spcPct val="90000"/>
              </a:lnSpc>
              <a:spcAft>
                <a:spcPts val="588"/>
              </a:spcAft>
            </a:pPr>
            <a:r>
              <a:rPr lang="en-US" sz="2353" dirty="0">
                <a:latin typeface="Segoe UI"/>
              </a:rPr>
              <a:t>Data Transfer</a:t>
            </a:r>
          </a:p>
        </p:txBody>
      </p:sp>
      <p:sp>
        <p:nvSpPr>
          <p:cNvPr id="36" name="TextBox 35">
            <a:extLst>
              <a:ext uri="{FF2B5EF4-FFF2-40B4-BE49-F238E27FC236}">
                <a16:creationId xmlns:a16="http://schemas.microsoft.com/office/drawing/2014/main" id="{62332610-40C1-41C4-A7F5-B681F2FB8D6C}"/>
              </a:ext>
            </a:extLst>
          </p:cNvPr>
          <p:cNvSpPr txBox="1"/>
          <p:nvPr/>
        </p:nvSpPr>
        <p:spPr>
          <a:xfrm>
            <a:off x="563411" y="4121925"/>
            <a:ext cx="1075408" cy="615516"/>
          </a:xfrm>
          <a:prstGeom prst="rect">
            <a:avLst/>
          </a:prstGeom>
          <a:noFill/>
        </p:spPr>
        <p:txBody>
          <a:bodyPr wrap="none" lIns="179285" tIns="143428" rIns="179285" bIns="143428" rtlCol="0">
            <a:spAutoFit/>
          </a:bodyPr>
          <a:lstStyle/>
          <a:p>
            <a:pPr defTabSz="914437">
              <a:lnSpc>
                <a:spcPct val="90000"/>
              </a:lnSpc>
              <a:spcAft>
                <a:spcPts val="588"/>
              </a:spcAft>
            </a:pPr>
            <a:r>
              <a:rPr lang="en-US" sz="2353" dirty="0">
                <a:latin typeface="Segoe UI"/>
              </a:rPr>
              <a:t>Email</a:t>
            </a:r>
          </a:p>
        </p:txBody>
      </p:sp>
      <p:sp>
        <p:nvSpPr>
          <p:cNvPr id="37" name="TextBox 36">
            <a:extLst>
              <a:ext uri="{FF2B5EF4-FFF2-40B4-BE49-F238E27FC236}">
                <a16:creationId xmlns:a16="http://schemas.microsoft.com/office/drawing/2014/main" id="{38E679D9-4745-4A7C-BC8C-0726650194FC}"/>
              </a:ext>
            </a:extLst>
          </p:cNvPr>
          <p:cNvSpPr txBox="1"/>
          <p:nvPr/>
        </p:nvSpPr>
        <p:spPr>
          <a:xfrm>
            <a:off x="5052743" y="6070855"/>
            <a:ext cx="1841964" cy="615516"/>
          </a:xfrm>
          <a:prstGeom prst="rect">
            <a:avLst/>
          </a:prstGeom>
          <a:noFill/>
        </p:spPr>
        <p:txBody>
          <a:bodyPr wrap="none" lIns="179285" tIns="143428" rIns="179285" bIns="143428" rtlCol="0">
            <a:spAutoFit/>
          </a:bodyPr>
          <a:lstStyle/>
          <a:p>
            <a:pPr defTabSz="914437">
              <a:lnSpc>
                <a:spcPct val="90000"/>
              </a:lnSpc>
              <a:spcAft>
                <a:spcPts val="588"/>
              </a:spcAft>
            </a:pPr>
            <a:r>
              <a:rPr lang="en-US" sz="2353" dirty="0">
                <a:latin typeface="Segoe UI"/>
              </a:rPr>
              <a:t>File System</a:t>
            </a:r>
          </a:p>
        </p:txBody>
      </p:sp>
      <p:sp>
        <p:nvSpPr>
          <p:cNvPr id="38" name="TextBox 37">
            <a:extLst>
              <a:ext uri="{FF2B5EF4-FFF2-40B4-BE49-F238E27FC236}">
                <a16:creationId xmlns:a16="http://schemas.microsoft.com/office/drawing/2014/main" id="{56C8D054-40C5-4A8F-B0A5-76100ECB7037}"/>
              </a:ext>
            </a:extLst>
          </p:cNvPr>
          <p:cNvSpPr txBox="1"/>
          <p:nvPr/>
        </p:nvSpPr>
        <p:spPr>
          <a:xfrm>
            <a:off x="262684" y="6020950"/>
            <a:ext cx="1819202" cy="615516"/>
          </a:xfrm>
          <a:prstGeom prst="rect">
            <a:avLst/>
          </a:prstGeom>
          <a:noFill/>
        </p:spPr>
        <p:txBody>
          <a:bodyPr wrap="none" lIns="179285" tIns="143428" rIns="179285" bIns="143428" rtlCol="0">
            <a:spAutoFit/>
          </a:bodyPr>
          <a:lstStyle/>
          <a:p>
            <a:pPr defTabSz="914437">
              <a:lnSpc>
                <a:spcPct val="90000"/>
              </a:lnSpc>
              <a:spcAft>
                <a:spcPts val="588"/>
              </a:spcAft>
            </a:pPr>
            <a:r>
              <a:rPr lang="en-US" sz="2353" dirty="0">
                <a:latin typeface="Segoe UI"/>
              </a:rPr>
              <a:t>Geocoding</a:t>
            </a:r>
          </a:p>
        </p:txBody>
      </p:sp>
      <p:sp>
        <p:nvSpPr>
          <p:cNvPr id="39" name="TextBox 38">
            <a:extLst>
              <a:ext uri="{FF2B5EF4-FFF2-40B4-BE49-F238E27FC236}">
                <a16:creationId xmlns:a16="http://schemas.microsoft.com/office/drawing/2014/main" id="{E2FB787B-3DFE-410C-B5A3-430436817873}"/>
              </a:ext>
            </a:extLst>
          </p:cNvPr>
          <p:cNvSpPr txBox="1"/>
          <p:nvPr/>
        </p:nvSpPr>
        <p:spPr>
          <a:xfrm>
            <a:off x="10257176" y="2733191"/>
            <a:ext cx="1766367" cy="615516"/>
          </a:xfrm>
          <a:prstGeom prst="rect">
            <a:avLst/>
          </a:prstGeom>
          <a:noFill/>
        </p:spPr>
        <p:txBody>
          <a:bodyPr wrap="none" lIns="179285" tIns="143428" rIns="179285" bIns="143428" rtlCol="0">
            <a:spAutoFit/>
          </a:bodyPr>
          <a:lstStyle/>
          <a:p>
            <a:pPr defTabSz="914437">
              <a:lnSpc>
                <a:spcPct val="90000"/>
              </a:lnSpc>
              <a:spcAft>
                <a:spcPts val="588"/>
              </a:spcAft>
            </a:pPr>
            <a:r>
              <a:rPr lang="en-US" sz="2353" dirty="0">
                <a:latin typeface="Segoe UI"/>
              </a:rPr>
              <a:t>Gyroscope</a:t>
            </a:r>
          </a:p>
        </p:txBody>
      </p:sp>
      <p:sp>
        <p:nvSpPr>
          <p:cNvPr id="40" name="TextBox 39">
            <a:extLst>
              <a:ext uri="{FF2B5EF4-FFF2-40B4-BE49-F238E27FC236}">
                <a16:creationId xmlns:a16="http://schemas.microsoft.com/office/drawing/2014/main" id="{47D2FE98-37D4-4912-BA58-234F6491FCDF}"/>
              </a:ext>
            </a:extLst>
          </p:cNvPr>
          <p:cNvSpPr txBox="1"/>
          <p:nvPr/>
        </p:nvSpPr>
        <p:spPr>
          <a:xfrm>
            <a:off x="8122717" y="3073215"/>
            <a:ext cx="2348256" cy="615516"/>
          </a:xfrm>
          <a:prstGeom prst="rect">
            <a:avLst/>
          </a:prstGeom>
          <a:noFill/>
        </p:spPr>
        <p:txBody>
          <a:bodyPr wrap="none" lIns="179285" tIns="143428" rIns="179285" bIns="143428" rtlCol="0">
            <a:spAutoFit/>
          </a:bodyPr>
          <a:lstStyle/>
          <a:p>
            <a:pPr defTabSz="914437">
              <a:lnSpc>
                <a:spcPct val="90000"/>
              </a:lnSpc>
              <a:spcAft>
                <a:spcPts val="588"/>
              </a:spcAft>
            </a:pPr>
            <a:r>
              <a:rPr lang="en-US" sz="2353" dirty="0">
                <a:latin typeface="Segoe UI"/>
              </a:rPr>
              <a:t>Magnetometer</a:t>
            </a:r>
          </a:p>
        </p:txBody>
      </p:sp>
      <p:sp>
        <p:nvSpPr>
          <p:cNvPr id="41" name="TextBox 40">
            <a:extLst>
              <a:ext uri="{FF2B5EF4-FFF2-40B4-BE49-F238E27FC236}">
                <a16:creationId xmlns:a16="http://schemas.microsoft.com/office/drawing/2014/main" id="{E1DC5E39-6D9C-4724-B504-ADC2A95106BE}"/>
              </a:ext>
            </a:extLst>
          </p:cNvPr>
          <p:cNvSpPr txBox="1"/>
          <p:nvPr/>
        </p:nvSpPr>
        <p:spPr>
          <a:xfrm>
            <a:off x="2533538" y="3549217"/>
            <a:ext cx="2064461" cy="615516"/>
          </a:xfrm>
          <a:prstGeom prst="rect">
            <a:avLst/>
          </a:prstGeom>
          <a:noFill/>
        </p:spPr>
        <p:txBody>
          <a:bodyPr wrap="none" lIns="179285" tIns="143428" rIns="179285" bIns="143428" rtlCol="0">
            <a:spAutoFit/>
          </a:bodyPr>
          <a:lstStyle/>
          <a:p>
            <a:pPr defTabSz="914437">
              <a:lnSpc>
                <a:spcPct val="90000"/>
              </a:lnSpc>
              <a:spcAft>
                <a:spcPts val="588"/>
              </a:spcAft>
            </a:pPr>
            <a:r>
              <a:rPr lang="en-US" sz="2353" dirty="0">
                <a:latin typeface="Segoe UI"/>
              </a:rPr>
              <a:t>Phone Dialer</a:t>
            </a:r>
          </a:p>
        </p:txBody>
      </p:sp>
      <p:sp>
        <p:nvSpPr>
          <p:cNvPr id="42" name="TextBox 41">
            <a:extLst>
              <a:ext uri="{FF2B5EF4-FFF2-40B4-BE49-F238E27FC236}">
                <a16:creationId xmlns:a16="http://schemas.microsoft.com/office/drawing/2014/main" id="{C167C2C6-E79C-49B9-81C5-4691535A60AE}"/>
              </a:ext>
            </a:extLst>
          </p:cNvPr>
          <p:cNvSpPr txBox="1"/>
          <p:nvPr/>
        </p:nvSpPr>
        <p:spPr>
          <a:xfrm>
            <a:off x="7904817" y="5206255"/>
            <a:ext cx="1940261" cy="615516"/>
          </a:xfrm>
          <a:prstGeom prst="rect">
            <a:avLst/>
          </a:prstGeom>
          <a:noFill/>
        </p:spPr>
        <p:txBody>
          <a:bodyPr wrap="none" lIns="179285" tIns="143428" rIns="179285" bIns="143428" rtlCol="0">
            <a:spAutoFit/>
          </a:bodyPr>
          <a:lstStyle/>
          <a:p>
            <a:pPr defTabSz="914437">
              <a:lnSpc>
                <a:spcPct val="90000"/>
              </a:lnSpc>
              <a:spcAft>
                <a:spcPts val="588"/>
              </a:spcAft>
            </a:pPr>
            <a:r>
              <a:rPr lang="en-US" sz="2353" dirty="0">
                <a:latin typeface="Segoe UI"/>
              </a:rPr>
              <a:t>Screen Lock</a:t>
            </a:r>
          </a:p>
        </p:txBody>
      </p:sp>
      <p:sp>
        <p:nvSpPr>
          <p:cNvPr id="43" name="TextBox 42">
            <a:extLst>
              <a:ext uri="{FF2B5EF4-FFF2-40B4-BE49-F238E27FC236}">
                <a16:creationId xmlns:a16="http://schemas.microsoft.com/office/drawing/2014/main" id="{E860AADB-C6C2-4814-B0BB-DBA6171745BC}"/>
              </a:ext>
            </a:extLst>
          </p:cNvPr>
          <p:cNvSpPr txBox="1"/>
          <p:nvPr/>
        </p:nvSpPr>
        <p:spPr>
          <a:xfrm>
            <a:off x="10578781" y="1833109"/>
            <a:ext cx="910299" cy="615516"/>
          </a:xfrm>
          <a:prstGeom prst="rect">
            <a:avLst/>
          </a:prstGeom>
          <a:noFill/>
        </p:spPr>
        <p:txBody>
          <a:bodyPr wrap="none" lIns="179285" tIns="143428" rIns="179285" bIns="143428" rtlCol="0">
            <a:spAutoFit/>
          </a:bodyPr>
          <a:lstStyle/>
          <a:p>
            <a:pPr defTabSz="914437">
              <a:lnSpc>
                <a:spcPct val="90000"/>
              </a:lnSpc>
              <a:spcAft>
                <a:spcPts val="588"/>
              </a:spcAft>
            </a:pPr>
            <a:r>
              <a:rPr lang="en-US" sz="2353" dirty="0" err="1">
                <a:latin typeface="Segoe UI"/>
              </a:rPr>
              <a:t>Sms</a:t>
            </a:r>
            <a:endParaRPr lang="en-US" sz="2353" dirty="0">
              <a:latin typeface="Segoe UI"/>
            </a:endParaRPr>
          </a:p>
        </p:txBody>
      </p:sp>
      <p:sp>
        <p:nvSpPr>
          <p:cNvPr id="46" name="TextBox 45">
            <a:extLst>
              <a:ext uri="{FF2B5EF4-FFF2-40B4-BE49-F238E27FC236}">
                <a16:creationId xmlns:a16="http://schemas.microsoft.com/office/drawing/2014/main" id="{30294D81-283B-4792-8AA2-3F9EE860B3F9}"/>
              </a:ext>
            </a:extLst>
          </p:cNvPr>
          <p:cNvSpPr txBox="1"/>
          <p:nvPr/>
        </p:nvSpPr>
        <p:spPr>
          <a:xfrm>
            <a:off x="9857706" y="5514015"/>
            <a:ext cx="2293883" cy="615516"/>
          </a:xfrm>
          <a:prstGeom prst="rect">
            <a:avLst/>
          </a:prstGeom>
          <a:noFill/>
        </p:spPr>
        <p:txBody>
          <a:bodyPr wrap="none" lIns="179285" tIns="143428" rIns="179285" bIns="143428" rtlCol="0">
            <a:spAutoFit/>
          </a:bodyPr>
          <a:lstStyle/>
          <a:p>
            <a:pPr defTabSz="914437">
              <a:lnSpc>
                <a:spcPct val="90000"/>
              </a:lnSpc>
              <a:spcAft>
                <a:spcPts val="588"/>
              </a:spcAft>
            </a:pPr>
            <a:r>
              <a:rPr lang="en-US" sz="2353" dirty="0">
                <a:latin typeface="Segoe UI"/>
              </a:rPr>
              <a:t>Text to Speech</a:t>
            </a:r>
          </a:p>
        </p:txBody>
      </p:sp>
      <p:sp>
        <p:nvSpPr>
          <p:cNvPr id="47" name="TextBox 46">
            <a:extLst>
              <a:ext uri="{FF2B5EF4-FFF2-40B4-BE49-F238E27FC236}">
                <a16:creationId xmlns:a16="http://schemas.microsoft.com/office/drawing/2014/main" id="{B9D44A25-2528-4F94-8892-ACCF164AFBBC}"/>
              </a:ext>
            </a:extLst>
          </p:cNvPr>
          <p:cNvSpPr txBox="1"/>
          <p:nvPr/>
        </p:nvSpPr>
        <p:spPr>
          <a:xfrm>
            <a:off x="3185361" y="6147905"/>
            <a:ext cx="1583560" cy="615516"/>
          </a:xfrm>
          <a:prstGeom prst="rect">
            <a:avLst/>
          </a:prstGeom>
          <a:noFill/>
        </p:spPr>
        <p:txBody>
          <a:bodyPr wrap="none" lIns="179285" tIns="143428" rIns="179285" bIns="143428" rtlCol="0">
            <a:spAutoFit/>
          </a:bodyPr>
          <a:lstStyle/>
          <a:p>
            <a:pPr defTabSz="914437">
              <a:lnSpc>
                <a:spcPct val="90000"/>
              </a:lnSpc>
              <a:spcAft>
                <a:spcPts val="588"/>
              </a:spcAft>
            </a:pPr>
            <a:r>
              <a:rPr lang="en-US" sz="2353" dirty="0">
                <a:latin typeface="Segoe UI"/>
              </a:rPr>
              <a:t>Vibration</a:t>
            </a:r>
          </a:p>
        </p:txBody>
      </p:sp>
      <p:pic>
        <p:nvPicPr>
          <p:cNvPr id="3" name="Graphic 2">
            <a:extLst>
              <a:ext uri="{FF2B5EF4-FFF2-40B4-BE49-F238E27FC236}">
                <a16:creationId xmlns:a16="http://schemas.microsoft.com/office/drawing/2014/main" id="{87E8F22F-195C-4D99-A33F-0053ADE5859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429048" y="2274925"/>
            <a:ext cx="3454400" cy="3403600"/>
          </a:xfrm>
          <a:prstGeom prst="rect">
            <a:avLst/>
          </a:prstGeom>
        </p:spPr>
      </p:pic>
    </p:spTree>
    <p:extLst>
      <p:ext uri="{BB962C8B-B14F-4D97-AF65-F5344CB8AC3E}">
        <p14:creationId xmlns:p14="http://schemas.microsoft.com/office/powerpoint/2010/main" val="14151227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fade">
                                      <p:cBhvr>
                                        <p:cTn id="11" dur="500"/>
                                        <p:tgtEl>
                                          <p:spTgt spid="25"/>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6"/>
                                        </p:tgtEl>
                                        <p:attrNameLst>
                                          <p:attrName>style.visibility</p:attrName>
                                        </p:attrNameLst>
                                      </p:cBhvr>
                                      <p:to>
                                        <p:strVal val="visible"/>
                                      </p:to>
                                    </p:set>
                                    <p:animEffect transition="in" filter="fade">
                                      <p:cBhvr>
                                        <p:cTn id="15" dur="500"/>
                                        <p:tgtEl>
                                          <p:spTgt spid="26"/>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fade">
                                      <p:cBhvr>
                                        <p:cTn id="19" dur="500"/>
                                        <p:tgtEl>
                                          <p:spTgt spid="27"/>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28"/>
                                        </p:tgtEl>
                                        <p:attrNameLst>
                                          <p:attrName>style.visibility</p:attrName>
                                        </p:attrNameLst>
                                      </p:cBhvr>
                                      <p:to>
                                        <p:strVal val="visible"/>
                                      </p:to>
                                    </p:set>
                                    <p:animEffect transition="in" filter="fade">
                                      <p:cBhvr>
                                        <p:cTn id="23" dur="500"/>
                                        <p:tgtEl>
                                          <p:spTgt spid="28"/>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29"/>
                                        </p:tgtEl>
                                        <p:attrNameLst>
                                          <p:attrName>style.visibility</p:attrName>
                                        </p:attrNameLst>
                                      </p:cBhvr>
                                      <p:to>
                                        <p:strVal val="visible"/>
                                      </p:to>
                                    </p:set>
                                    <p:animEffect transition="in" filter="fade">
                                      <p:cBhvr>
                                        <p:cTn id="27" dur="500"/>
                                        <p:tgtEl>
                                          <p:spTgt spid="29"/>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30"/>
                                        </p:tgtEl>
                                        <p:attrNameLst>
                                          <p:attrName>style.visibility</p:attrName>
                                        </p:attrNameLst>
                                      </p:cBhvr>
                                      <p:to>
                                        <p:strVal val="visible"/>
                                      </p:to>
                                    </p:set>
                                    <p:animEffect transition="in" filter="fade">
                                      <p:cBhvr>
                                        <p:cTn id="31" dur="500"/>
                                        <p:tgtEl>
                                          <p:spTgt spid="30"/>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31"/>
                                        </p:tgtEl>
                                        <p:attrNameLst>
                                          <p:attrName>style.visibility</p:attrName>
                                        </p:attrNameLst>
                                      </p:cBhvr>
                                      <p:to>
                                        <p:strVal val="visible"/>
                                      </p:to>
                                    </p:set>
                                    <p:animEffect transition="in" filter="fade">
                                      <p:cBhvr>
                                        <p:cTn id="35" dur="500"/>
                                        <p:tgtEl>
                                          <p:spTgt spid="31"/>
                                        </p:tgtEl>
                                      </p:cBhvr>
                                    </p:animEffect>
                                  </p:childTnLst>
                                </p:cTn>
                              </p:par>
                            </p:childTnLst>
                          </p:cTn>
                        </p:par>
                        <p:par>
                          <p:cTn id="36" fill="hold">
                            <p:stCondLst>
                              <p:cond delay="4000"/>
                            </p:stCondLst>
                            <p:childTnLst>
                              <p:par>
                                <p:cTn id="37" presetID="10" presetClass="entr" presetSubtype="0" fill="hold" grpId="0" nodeType="afterEffect">
                                  <p:stCondLst>
                                    <p:cond delay="0"/>
                                  </p:stCondLst>
                                  <p:childTnLst>
                                    <p:set>
                                      <p:cBhvr>
                                        <p:cTn id="38" dur="1" fill="hold">
                                          <p:stCondLst>
                                            <p:cond delay="0"/>
                                          </p:stCondLst>
                                        </p:cTn>
                                        <p:tgtEl>
                                          <p:spTgt spid="32"/>
                                        </p:tgtEl>
                                        <p:attrNameLst>
                                          <p:attrName>style.visibility</p:attrName>
                                        </p:attrNameLst>
                                      </p:cBhvr>
                                      <p:to>
                                        <p:strVal val="visible"/>
                                      </p:to>
                                    </p:set>
                                    <p:animEffect transition="in" filter="fade">
                                      <p:cBhvr>
                                        <p:cTn id="39" dur="500"/>
                                        <p:tgtEl>
                                          <p:spTgt spid="32"/>
                                        </p:tgtEl>
                                      </p:cBhvr>
                                    </p:animEffect>
                                  </p:childTnLst>
                                </p:cTn>
                              </p:par>
                            </p:childTnLst>
                          </p:cTn>
                        </p:par>
                        <p:par>
                          <p:cTn id="40" fill="hold">
                            <p:stCondLst>
                              <p:cond delay="4500"/>
                            </p:stCondLst>
                            <p:childTnLst>
                              <p:par>
                                <p:cTn id="41" presetID="10" presetClass="entr" presetSubtype="0" fill="hold" grpId="0" nodeType="afterEffect">
                                  <p:stCondLst>
                                    <p:cond delay="0"/>
                                  </p:stCondLst>
                                  <p:childTnLst>
                                    <p:set>
                                      <p:cBhvr>
                                        <p:cTn id="42" dur="1" fill="hold">
                                          <p:stCondLst>
                                            <p:cond delay="0"/>
                                          </p:stCondLst>
                                        </p:cTn>
                                        <p:tgtEl>
                                          <p:spTgt spid="33"/>
                                        </p:tgtEl>
                                        <p:attrNameLst>
                                          <p:attrName>style.visibility</p:attrName>
                                        </p:attrNameLst>
                                      </p:cBhvr>
                                      <p:to>
                                        <p:strVal val="visible"/>
                                      </p:to>
                                    </p:set>
                                    <p:animEffect transition="in" filter="fade">
                                      <p:cBhvr>
                                        <p:cTn id="43" dur="500"/>
                                        <p:tgtEl>
                                          <p:spTgt spid="33"/>
                                        </p:tgtEl>
                                      </p:cBhvr>
                                    </p:animEffect>
                                  </p:childTnLst>
                                </p:cTn>
                              </p:par>
                            </p:childTnLst>
                          </p:cTn>
                        </p:par>
                        <p:par>
                          <p:cTn id="44" fill="hold">
                            <p:stCondLst>
                              <p:cond delay="5000"/>
                            </p:stCondLst>
                            <p:childTnLst>
                              <p:par>
                                <p:cTn id="45" presetID="10" presetClass="entr" presetSubtype="0" fill="hold" grpId="0" nodeType="afterEffect">
                                  <p:stCondLst>
                                    <p:cond delay="0"/>
                                  </p:stCondLst>
                                  <p:childTnLst>
                                    <p:set>
                                      <p:cBhvr>
                                        <p:cTn id="46" dur="1" fill="hold">
                                          <p:stCondLst>
                                            <p:cond delay="0"/>
                                          </p:stCondLst>
                                        </p:cTn>
                                        <p:tgtEl>
                                          <p:spTgt spid="34"/>
                                        </p:tgtEl>
                                        <p:attrNameLst>
                                          <p:attrName>style.visibility</p:attrName>
                                        </p:attrNameLst>
                                      </p:cBhvr>
                                      <p:to>
                                        <p:strVal val="visible"/>
                                      </p:to>
                                    </p:set>
                                    <p:animEffect transition="in" filter="fade">
                                      <p:cBhvr>
                                        <p:cTn id="47" dur="500"/>
                                        <p:tgtEl>
                                          <p:spTgt spid="34"/>
                                        </p:tgtEl>
                                      </p:cBhvr>
                                    </p:animEffect>
                                  </p:childTnLst>
                                </p:cTn>
                              </p:par>
                            </p:childTnLst>
                          </p:cTn>
                        </p:par>
                        <p:par>
                          <p:cTn id="48" fill="hold">
                            <p:stCondLst>
                              <p:cond delay="5500"/>
                            </p:stCondLst>
                            <p:childTnLst>
                              <p:par>
                                <p:cTn id="49" presetID="10" presetClass="entr" presetSubtype="0" fill="hold" grpId="0" nodeType="afterEffect">
                                  <p:stCondLst>
                                    <p:cond delay="0"/>
                                  </p:stCondLst>
                                  <p:childTnLst>
                                    <p:set>
                                      <p:cBhvr>
                                        <p:cTn id="50" dur="1" fill="hold">
                                          <p:stCondLst>
                                            <p:cond delay="0"/>
                                          </p:stCondLst>
                                        </p:cTn>
                                        <p:tgtEl>
                                          <p:spTgt spid="35"/>
                                        </p:tgtEl>
                                        <p:attrNameLst>
                                          <p:attrName>style.visibility</p:attrName>
                                        </p:attrNameLst>
                                      </p:cBhvr>
                                      <p:to>
                                        <p:strVal val="visible"/>
                                      </p:to>
                                    </p:set>
                                    <p:animEffect transition="in" filter="fade">
                                      <p:cBhvr>
                                        <p:cTn id="51" dur="500"/>
                                        <p:tgtEl>
                                          <p:spTgt spid="35"/>
                                        </p:tgtEl>
                                      </p:cBhvr>
                                    </p:animEffect>
                                  </p:childTnLst>
                                </p:cTn>
                              </p:par>
                            </p:childTnLst>
                          </p:cTn>
                        </p:par>
                        <p:par>
                          <p:cTn id="52" fill="hold">
                            <p:stCondLst>
                              <p:cond delay="6000"/>
                            </p:stCondLst>
                            <p:childTnLst>
                              <p:par>
                                <p:cTn id="53" presetID="10" presetClass="entr" presetSubtype="0" fill="hold" grpId="0" nodeType="afterEffect">
                                  <p:stCondLst>
                                    <p:cond delay="0"/>
                                  </p:stCondLst>
                                  <p:childTnLst>
                                    <p:set>
                                      <p:cBhvr>
                                        <p:cTn id="54" dur="1" fill="hold">
                                          <p:stCondLst>
                                            <p:cond delay="0"/>
                                          </p:stCondLst>
                                        </p:cTn>
                                        <p:tgtEl>
                                          <p:spTgt spid="36"/>
                                        </p:tgtEl>
                                        <p:attrNameLst>
                                          <p:attrName>style.visibility</p:attrName>
                                        </p:attrNameLst>
                                      </p:cBhvr>
                                      <p:to>
                                        <p:strVal val="visible"/>
                                      </p:to>
                                    </p:set>
                                    <p:animEffect transition="in" filter="fade">
                                      <p:cBhvr>
                                        <p:cTn id="55" dur="500"/>
                                        <p:tgtEl>
                                          <p:spTgt spid="36"/>
                                        </p:tgtEl>
                                      </p:cBhvr>
                                    </p:animEffect>
                                  </p:childTnLst>
                                </p:cTn>
                              </p:par>
                            </p:childTnLst>
                          </p:cTn>
                        </p:par>
                        <p:par>
                          <p:cTn id="56" fill="hold">
                            <p:stCondLst>
                              <p:cond delay="6500"/>
                            </p:stCondLst>
                            <p:childTnLst>
                              <p:par>
                                <p:cTn id="57" presetID="10" presetClass="entr" presetSubtype="0" fill="hold" grpId="0" nodeType="afterEffect">
                                  <p:stCondLst>
                                    <p:cond delay="0"/>
                                  </p:stCondLst>
                                  <p:childTnLst>
                                    <p:set>
                                      <p:cBhvr>
                                        <p:cTn id="58" dur="1" fill="hold">
                                          <p:stCondLst>
                                            <p:cond delay="0"/>
                                          </p:stCondLst>
                                        </p:cTn>
                                        <p:tgtEl>
                                          <p:spTgt spid="37"/>
                                        </p:tgtEl>
                                        <p:attrNameLst>
                                          <p:attrName>style.visibility</p:attrName>
                                        </p:attrNameLst>
                                      </p:cBhvr>
                                      <p:to>
                                        <p:strVal val="visible"/>
                                      </p:to>
                                    </p:set>
                                    <p:animEffect transition="in" filter="fade">
                                      <p:cBhvr>
                                        <p:cTn id="59" dur="500"/>
                                        <p:tgtEl>
                                          <p:spTgt spid="37"/>
                                        </p:tgtEl>
                                      </p:cBhvr>
                                    </p:animEffect>
                                  </p:childTnLst>
                                </p:cTn>
                              </p:par>
                            </p:childTnLst>
                          </p:cTn>
                        </p:par>
                        <p:par>
                          <p:cTn id="60" fill="hold">
                            <p:stCondLst>
                              <p:cond delay="7000"/>
                            </p:stCondLst>
                            <p:childTnLst>
                              <p:par>
                                <p:cTn id="61" presetID="10" presetClass="entr" presetSubtype="0" fill="hold" grpId="0" nodeType="afterEffect">
                                  <p:stCondLst>
                                    <p:cond delay="0"/>
                                  </p:stCondLst>
                                  <p:childTnLst>
                                    <p:set>
                                      <p:cBhvr>
                                        <p:cTn id="62" dur="1" fill="hold">
                                          <p:stCondLst>
                                            <p:cond delay="0"/>
                                          </p:stCondLst>
                                        </p:cTn>
                                        <p:tgtEl>
                                          <p:spTgt spid="38"/>
                                        </p:tgtEl>
                                        <p:attrNameLst>
                                          <p:attrName>style.visibility</p:attrName>
                                        </p:attrNameLst>
                                      </p:cBhvr>
                                      <p:to>
                                        <p:strVal val="visible"/>
                                      </p:to>
                                    </p:set>
                                    <p:animEffect transition="in" filter="fade">
                                      <p:cBhvr>
                                        <p:cTn id="63" dur="500"/>
                                        <p:tgtEl>
                                          <p:spTgt spid="38"/>
                                        </p:tgtEl>
                                      </p:cBhvr>
                                    </p:animEffect>
                                  </p:childTnLst>
                                </p:cTn>
                              </p:par>
                            </p:childTnLst>
                          </p:cTn>
                        </p:par>
                        <p:par>
                          <p:cTn id="64" fill="hold">
                            <p:stCondLst>
                              <p:cond delay="7500"/>
                            </p:stCondLst>
                            <p:childTnLst>
                              <p:par>
                                <p:cTn id="65" presetID="10" presetClass="entr" presetSubtype="0" fill="hold" grpId="0" nodeType="afterEffect">
                                  <p:stCondLst>
                                    <p:cond delay="0"/>
                                  </p:stCondLst>
                                  <p:childTnLst>
                                    <p:set>
                                      <p:cBhvr>
                                        <p:cTn id="66" dur="1" fill="hold">
                                          <p:stCondLst>
                                            <p:cond delay="0"/>
                                          </p:stCondLst>
                                        </p:cTn>
                                        <p:tgtEl>
                                          <p:spTgt spid="39"/>
                                        </p:tgtEl>
                                        <p:attrNameLst>
                                          <p:attrName>style.visibility</p:attrName>
                                        </p:attrNameLst>
                                      </p:cBhvr>
                                      <p:to>
                                        <p:strVal val="visible"/>
                                      </p:to>
                                    </p:set>
                                    <p:animEffect transition="in" filter="fade">
                                      <p:cBhvr>
                                        <p:cTn id="67" dur="500"/>
                                        <p:tgtEl>
                                          <p:spTgt spid="39"/>
                                        </p:tgtEl>
                                      </p:cBhvr>
                                    </p:animEffect>
                                  </p:childTnLst>
                                </p:cTn>
                              </p:par>
                            </p:childTnLst>
                          </p:cTn>
                        </p:par>
                        <p:par>
                          <p:cTn id="68" fill="hold">
                            <p:stCondLst>
                              <p:cond delay="8000"/>
                            </p:stCondLst>
                            <p:childTnLst>
                              <p:par>
                                <p:cTn id="69" presetID="10" presetClass="entr" presetSubtype="0" fill="hold" grpId="0" nodeType="afterEffect">
                                  <p:stCondLst>
                                    <p:cond delay="0"/>
                                  </p:stCondLst>
                                  <p:childTnLst>
                                    <p:set>
                                      <p:cBhvr>
                                        <p:cTn id="70" dur="1" fill="hold">
                                          <p:stCondLst>
                                            <p:cond delay="0"/>
                                          </p:stCondLst>
                                        </p:cTn>
                                        <p:tgtEl>
                                          <p:spTgt spid="40"/>
                                        </p:tgtEl>
                                        <p:attrNameLst>
                                          <p:attrName>style.visibility</p:attrName>
                                        </p:attrNameLst>
                                      </p:cBhvr>
                                      <p:to>
                                        <p:strVal val="visible"/>
                                      </p:to>
                                    </p:set>
                                    <p:animEffect transition="in" filter="fade">
                                      <p:cBhvr>
                                        <p:cTn id="71" dur="500"/>
                                        <p:tgtEl>
                                          <p:spTgt spid="40"/>
                                        </p:tgtEl>
                                      </p:cBhvr>
                                    </p:animEffect>
                                  </p:childTnLst>
                                </p:cTn>
                              </p:par>
                            </p:childTnLst>
                          </p:cTn>
                        </p:par>
                        <p:par>
                          <p:cTn id="72" fill="hold">
                            <p:stCondLst>
                              <p:cond delay="8500"/>
                            </p:stCondLst>
                            <p:childTnLst>
                              <p:par>
                                <p:cTn id="73" presetID="10" presetClass="entr" presetSubtype="0" fill="hold" grpId="0" nodeType="afterEffect">
                                  <p:stCondLst>
                                    <p:cond delay="0"/>
                                  </p:stCondLst>
                                  <p:childTnLst>
                                    <p:set>
                                      <p:cBhvr>
                                        <p:cTn id="74" dur="1" fill="hold">
                                          <p:stCondLst>
                                            <p:cond delay="0"/>
                                          </p:stCondLst>
                                        </p:cTn>
                                        <p:tgtEl>
                                          <p:spTgt spid="41"/>
                                        </p:tgtEl>
                                        <p:attrNameLst>
                                          <p:attrName>style.visibility</p:attrName>
                                        </p:attrNameLst>
                                      </p:cBhvr>
                                      <p:to>
                                        <p:strVal val="visible"/>
                                      </p:to>
                                    </p:set>
                                    <p:animEffect transition="in" filter="fade">
                                      <p:cBhvr>
                                        <p:cTn id="75" dur="500"/>
                                        <p:tgtEl>
                                          <p:spTgt spid="41"/>
                                        </p:tgtEl>
                                      </p:cBhvr>
                                    </p:animEffect>
                                  </p:childTnLst>
                                </p:cTn>
                              </p:par>
                            </p:childTnLst>
                          </p:cTn>
                        </p:par>
                        <p:par>
                          <p:cTn id="76" fill="hold">
                            <p:stCondLst>
                              <p:cond delay="9000"/>
                            </p:stCondLst>
                            <p:childTnLst>
                              <p:par>
                                <p:cTn id="77" presetID="10" presetClass="entr" presetSubtype="0" fill="hold" grpId="0" nodeType="afterEffect">
                                  <p:stCondLst>
                                    <p:cond delay="0"/>
                                  </p:stCondLst>
                                  <p:childTnLst>
                                    <p:set>
                                      <p:cBhvr>
                                        <p:cTn id="78" dur="1" fill="hold">
                                          <p:stCondLst>
                                            <p:cond delay="0"/>
                                          </p:stCondLst>
                                        </p:cTn>
                                        <p:tgtEl>
                                          <p:spTgt spid="42"/>
                                        </p:tgtEl>
                                        <p:attrNameLst>
                                          <p:attrName>style.visibility</p:attrName>
                                        </p:attrNameLst>
                                      </p:cBhvr>
                                      <p:to>
                                        <p:strVal val="visible"/>
                                      </p:to>
                                    </p:set>
                                    <p:animEffect transition="in" filter="fade">
                                      <p:cBhvr>
                                        <p:cTn id="79" dur="500"/>
                                        <p:tgtEl>
                                          <p:spTgt spid="42"/>
                                        </p:tgtEl>
                                      </p:cBhvr>
                                    </p:animEffect>
                                  </p:childTnLst>
                                </p:cTn>
                              </p:par>
                            </p:childTnLst>
                          </p:cTn>
                        </p:par>
                        <p:par>
                          <p:cTn id="80" fill="hold">
                            <p:stCondLst>
                              <p:cond delay="9500"/>
                            </p:stCondLst>
                            <p:childTnLst>
                              <p:par>
                                <p:cTn id="81" presetID="10" presetClass="entr" presetSubtype="0" fill="hold" grpId="0" nodeType="afterEffect">
                                  <p:stCondLst>
                                    <p:cond delay="0"/>
                                  </p:stCondLst>
                                  <p:childTnLst>
                                    <p:set>
                                      <p:cBhvr>
                                        <p:cTn id="82" dur="1" fill="hold">
                                          <p:stCondLst>
                                            <p:cond delay="0"/>
                                          </p:stCondLst>
                                        </p:cTn>
                                        <p:tgtEl>
                                          <p:spTgt spid="43"/>
                                        </p:tgtEl>
                                        <p:attrNameLst>
                                          <p:attrName>style.visibility</p:attrName>
                                        </p:attrNameLst>
                                      </p:cBhvr>
                                      <p:to>
                                        <p:strVal val="visible"/>
                                      </p:to>
                                    </p:set>
                                    <p:animEffect transition="in" filter="fade">
                                      <p:cBhvr>
                                        <p:cTn id="83" dur="500"/>
                                        <p:tgtEl>
                                          <p:spTgt spid="43"/>
                                        </p:tgtEl>
                                      </p:cBhvr>
                                    </p:animEffect>
                                  </p:childTnLst>
                                </p:cTn>
                              </p:par>
                            </p:childTnLst>
                          </p:cTn>
                        </p:par>
                        <p:par>
                          <p:cTn id="84" fill="hold">
                            <p:stCondLst>
                              <p:cond delay="10000"/>
                            </p:stCondLst>
                            <p:childTnLst>
                              <p:par>
                                <p:cTn id="85" presetID="10" presetClass="entr" presetSubtype="0" fill="hold" grpId="0" nodeType="afterEffect">
                                  <p:stCondLst>
                                    <p:cond delay="0"/>
                                  </p:stCondLst>
                                  <p:childTnLst>
                                    <p:set>
                                      <p:cBhvr>
                                        <p:cTn id="86" dur="1" fill="hold">
                                          <p:stCondLst>
                                            <p:cond delay="0"/>
                                          </p:stCondLst>
                                        </p:cTn>
                                        <p:tgtEl>
                                          <p:spTgt spid="46"/>
                                        </p:tgtEl>
                                        <p:attrNameLst>
                                          <p:attrName>style.visibility</p:attrName>
                                        </p:attrNameLst>
                                      </p:cBhvr>
                                      <p:to>
                                        <p:strVal val="visible"/>
                                      </p:to>
                                    </p:set>
                                    <p:animEffect transition="in" filter="fade">
                                      <p:cBhvr>
                                        <p:cTn id="87" dur="500"/>
                                        <p:tgtEl>
                                          <p:spTgt spid="46"/>
                                        </p:tgtEl>
                                      </p:cBhvr>
                                    </p:animEffect>
                                  </p:childTnLst>
                                </p:cTn>
                              </p:par>
                            </p:childTnLst>
                          </p:cTn>
                        </p:par>
                        <p:par>
                          <p:cTn id="88" fill="hold">
                            <p:stCondLst>
                              <p:cond delay="10500"/>
                            </p:stCondLst>
                            <p:childTnLst>
                              <p:par>
                                <p:cTn id="89" presetID="10" presetClass="entr" presetSubtype="0" fill="hold" grpId="0" nodeType="afterEffect">
                                  <p:stCondLst>
                                    <p:cond delay="0"/>
                                  </p:stCondLst>
                                  <p:childTnLst>
                                    <p:set>
                                      <p:cBhvr>
                                        <p:cTn id="90" dur="1" fill="hold">
                                          <p:stCondLst>
                                            <p:cond delay="0"/>
                                          </p:stCondLst>
                                        </p:cTn>
                                        <p:tgtEl>
                                          <p:spTgt spid="47"/>
                                        </p:tgtEl>
                                        <p:attrNameLst>
                                          <p:attrName>style.visibility</p:attrName>
                                        </p:attrNameLst>
                                      </p:cBhvr>
                                      <p:to>
                                        <p:strVal val="visible"/>
                                      </p:to>
                                    </p:set>
                                    <p:animEffect transition="in" filter="fade">
                                      <p:cBhvr>
                                        <p:cTn id="91" dur="500"/>
                                        <p:tgtEl>
                                          <p:spTgt spid="47"/>
                                        </p:tgtEl>
                                      </p:cBhvr>
                                    </p:animEffect>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grpId="0" nodeType="clickEffect">
                                  <p:stCondLst>
                                    <p:cond delay="0"/>
                                  </p:stCondLst>
                                  <p:childTnLst>
                                    <p:set>
                                      <p:cBhvr>
                                        <p:cTn id="95" dur="1" fill="hold">
                                          <p:stCondLst>
                                            <p:cond delay="0"/>
                                          </p:stCondLst>
                                        </p:cTn>
                                        <p:tgtEl>
                                          <p:spTgt spid="2"/>
                                        </p:tgtEl>
                                        <p:attrNameLst>
                                          <p:attrName>style.visibility</p:attrName>
                                        </p:attrNameLst>
                                      </p:cBhvr>
                                      <p:to>
                                        <p:strVal val="visible"/>
                                      </p:to>
                                    </p:set>
                                    <p:animEffect transition="in" filter="fade">
                                      <p:cBhvr>
                                        <p:cTn id="96" dur="500"/>
                                        <p:tgtEl>
                                          <p:spTgt spid="2"/>
                                        </p:tgtEl>
                                      </p:cBhvr>
                                    </p:animEffect>
                                  </p:childTnLst>
                                </p:cTn>
                              </p:par>
                              <p:par>
                                <p:cTn id="97" presetID="2" presetClass="entr" presetSubtype="4" fill="hold" nodeType="withEffect">
                                  <p:stCondLst>
                                    <p:cond delay="0"/>
                                  </p:stCondLst>
                                  <p:childTnLst>
                                    <p:set>
                                      <p:cBhvr>
                                        <p:cTn id="98" dur="1" fill="hold">
                                          <p:stCondLst>
                                            <p:cond delay="0"/>
                                          </p:stCondLst>
                                        </p:cTn>
                                        <p:tgtEl>
                                          <p:spTgt spid="3"/>
                                        </p:tgtEl>
                                        <p:attrNameLst>
                                          <p:attrName>style.visibility</p:attrName>
                                        </p:attrNameLst>
                                      </p:cBhvr>
                                      <p:to>
                                        <p:strVal val="visible"/>
                                      </p:to>
                                    </p:set>
                                    <p:anim calcmode="lin" valueType="num">
                                      <p:cBhvr additive="base">
                                        <p:cTn id="99" dur="500" fill="hold"/>
                                        <p:tgtEl>
                                          <p:spTgt spid="3"/>
                                        </p:tgtEl>
                                        <p:attrNameLst>
                                          <p:attrName>ppt_x</p:attrName>
                                        </p:attrNameLst>
                                      </p:cBhvr>
                                      <p:tavLst>
                                        <p:tav tm="0">
                                          <p:val>
                                            <p:strVal val="#ppt_x"/>
                                          </p:val>
                                        </p:tav>
                                        <p:tav tm="100000">
                                          <p:val>
                                            <p:strVal val="#ppt_x"/>
                                          </p:val>
                                        </p:tav>
                                      </p:tavLst>
                                    </p:anim>
                                    <p:anim calcmode="lin" valueType="num">
                                      <p:cBhvr additive="base">
                                        <p:cTn id="100"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1" grpId="0"/>
      <p:bldP spid="25" grpId="0"/>
      <p:bldP spid="26" grpId="0"/>
      <p:bldP spid="27" grpId="0"/>
      <p:bldP spid="28" grpId="0"/>
      <p:bldP spid="29" grpId="0"/>
      <p:bldP spid="30" grpId="0"/>
      <p:bldP spid="31" grpId="0"/>
      <p:bldP spid="32" grpId="0"/>
      <p:bldP spid="33" grpId="0"/>
      <p:bldP spid="34" grpId="0"/>
      <p:bldP spid="35" grpId="0"/>
      <p:bldP spid="36" grpId="0"/>
      <p:bldP spid="37" grpId="0"/>
      <p:bldP spid="38" grpId="0"/>
      <p:bldP spid="39" grpId="0"/>
      <p:bldP spid="40" grpId="0"/>
      <p:bldP spid="41" grpId="0"/>
      <p:bldP spid="42" grpId="0"/>
      <p:bldP spid="43" grpId="0"/>
      <p:bldP spid="46" grpId="0"/>
      <p:bldP spid="4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419660" y="1572993"/>
            <a:ext cx="12943442" cy="4519081"/>
          </a:xfrm>
        </p:spPr>
        <p:txBody>
          <a:bodyPr/>
          <a:lstStyle/>
          <a:p>
            <a:pPr marL="560241" indent="-560241">
              <a:lnSpc>
                <a:spcPts val="4800"/>
              </a:lnSpc>
              <a:buFont typeface="Arial" charset="0"/>
              <a:buChar char="•"/>
            </a:pPr>
            <a:r>
              <a:rPr lang="en-US" sz="4000" dirty="0"/>
              <a:t>Introduction to .NET MAUI</a:t>
            </a:r>
            <a:endParaRPr lang="en-US" sz="2432" dirty="0"/>
          </a:p>
          <a:p>
            <a:pPr marL="560241" indent="-560241">
              <a:lnSpc>
                <a:spcPts val="4800"/>
              </a:lnSpc>
              <a:buFont typeface="Arial" charset="0"/>
              <a:buChar char="•"/>
            </a:pPr>
            <a:r>
              <a:rPr lang="en-US" sz="4000" dirty="0"/>
              <a:t>Building our First App</a:t>
            </a:r>
          </a:p>
          <a:p>
            <a:pPr marL="560241" indent="-560241">
              <a:lnSpc>
                <a:spcPts val="4800"/>
              </a:lnSpc>
              <a:buFont typeface="Arial" charset="0"/>
              <a:buChar char="•"/>
            </a:pPr>
            <a:r>
              <a:rPr lang="en-US" sz="4000" dirty="0"/>
              <a:t>MVVM &amp; Data Binding</a:t>
            </a:r>
          </a:p>
          <a:p>
            <a:pPr marL="560241" indent="-560241">
              <a:lnSpc>
                <a:spcPts val="4800"/>
              </a:lnSpc>
              <a:buFont typeface="Arial" charset="0"/>
              <a:buChar char="•"/>
            </a:pPr>
            <a:r>
              <a:rPr lang="en-US" sz="4000" dirty="0"/>
              <a:t>Navigation</a:t>
            </a:r>
          </a:p>
          <a:p>
            <a:pPr marL="560241" indent="-560241">
              <a:lnSpc>
                <a:spcPts val="4800"/>
              </a:lnSpc>
              <a:buFont typeface="Arial" charset="0"/>
              <a:buChar char="•"/>
            </a:pPr>
            <a:r>
              <a:rPr lang="en-US" sz="4000" dirty="0"/>
              <a:t>Accessing Platform Functionality</a:t>
            </a:r>
          </a:p>
          <a:p>
            <a:pPr marL="560241" indent="-560241">
              <a:lnSpc>
                <a:spcPts val="4800"/>
              </a:lnSpc>
              <a:buFont typeface="Arial" charset="0"/>
              <a:buChar char="•"/>
            </a:pPr>
            <a:r>
              <a:rPr lang="en-US" sz="4000" dirty="0"/>
              <a:t>Displaying Data</a:t>
            </a:r>
          </a:p>
          <a:p>
            <a:pPr marL="560241" indent="-560241">
              <a:lnSpc>
                <a:spcPts val="4800"/>
              </a:lnSpc>
              <a:buFont typeface="Arial" charset="0"/>
              <a:buChar char="•"/>
            </a:pPr>
            <a:r>
              <a:rPr lang="en-US" sz="4000" dirty="0"/>
              <a:t>App Themes</a:t>
            </a:r>
          </a:p>
        </p:txBody>
      </p:sp>
      <p:sp>
        <p:nvSpPr>
          <p:cNvPr id="2" name="Title 1"/>
          <p:cNvSpPr>
            <a:spLocks noGrp="1"/>
          </p:cNvSpPr>
          <p:nvPr>
            <p:ph type="title"/>
          </p:nvPr>
        </p:nvSpPr>
        <p:spPr>
          <a:xfrm>
            <a:off x="419660" y="289511"/>
            <a:ext cx="11564484" cy="899665"/>
          </a:xfrm>
        </p:spPr>
        <p:txBody>
          <a:bodyPr/>
          <a:lstStyle/>
          <a:p>
            <a:r>
              <a:rPr lang="en-US" dirty="0"/>
              <a:t>Agenda</a:t>
            </a:r>
          </a:p>
        </p:txBody>
      </p:sp>
    </p:spTree>
    <p:extLst>
      <p:ext uri="{BB962C8B-B14F-4D97-AF65-F5344CB8AC3E}">
        <p14:creationId xmlns:p14="http://schemas.microsoft.com/office/powerpoint/2010/main" val="18577569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5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fade">
                                      <p:cBhvr>
                                        <p:cTn id="32" dur="500"/>
                                        <p:tgtEl>
                                          <p:spTgt spid="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5">
                                            <p:txEl>
                                              <p:pRg st="6" end="6"/>
                                            </p:txEl>
                                          </p:spTgt>
                                        </p:tgtEl>
                                        <p:attrNameLst>
                                          <p:attrName>style.visibility</p:attrName>
                                        </p:attrNameLst>
                                      </p:cBhvr>
                                      <p:to>
                                        <p:strVal val="visible"/>
                                      </p:to>
                                    </p:set>
                                    <p:animEffect transition="in" filter="fade">
                                      <p:cBhvr>
                                        <p:cTn id="37" dur="500"/>
                                        <p:tgtEl>
                                          <p:spTgt spid="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C02A1C8-22B2-42CB-BD0F-0BA9B2053080}"/>
              </a:ext>
            </a:extLst>
          </p:cNvPr>
          <p:cNvSpPr>
            <a:spLocks noGrp="1"/>
          </p:cNvSpPr>
          <p:nvPr>
            <p:ph type="title"/>
          </p:nvPr>
        </p:nvSpPr>
        <p:spPr/>
        <p:txBody>
          <a:bodyPr/>
          <a:lstStyle/>
          <a:p>
            <a:r>
              <a:rPr lang="en-US" dirty="0"/>
              <a:t>Geolocation Example</a:t>
            </a:r>
          </a:p>
        </p:txBody>
      </p:sp>
      <p:sp>
        <p:nvSpPr>
          <p:cNvPr id="6" name="TextBox 5">
            <a:extLst>
              <a:ext uri="{FF2B5EF4-FFF2-40B4-BE49-F238E27FC236}">
                <a16:creationId xmlns:a16="http://schemas.microsoft.com/office/drawing/2014/main" id="{D22E949C-2FA9-4750-8F0E-F69F5CD43EB8}"/>
              </a:ext>
            </a:extLst>
          </p:cNvPr>
          <p:cNvSpPr txBox="1"/>
          <p:nvPr/>
        </p:nvSpPr>
        <p:spPr>
          <a:xfrm>
            <a:off x="-223838" y="1755428"/>
            <a:ext cx="12639675" cy="3139321"/>
          </a:xfrm>
          <a:prstGeom prst="rect">
            <a:avLst/>
          </a:prstGeom>
          <a:noFill/>
        </p:spPr>
        <p:txBody>
          <a:bodyPr wrap="square">
            <a:spAutoFit/>
          </a:bodyPr>
          <a:lstStyle/>
          <a:p>
            <a:r>
              <a:rPr lang="en-US" b="0" dirty="0">
                <a:solidFill>
                  <a:srgbClr val="D4D4D4"/>
                </a:solidFill>
                <a:effectLst/>
                <a:latin typeface="Consolas" panose="020B0609020204030204" pitchFamily="49" charset="0"/>
              </a:rPr>
              <a:t>            </a:t>
            </a:r>
            <a:r>
              <a:rPr lang="en-US" b="0" dirty="0">
                <a:solidFill>
                  <a:srgbClr val="6A9955"/>
                </a:solidFill>
                <a:effectLst/>
                <a:latin typeface="Consolas" panose="020B0609020204030204" pitchFamily="49" charset="0"/>
              </a:rPr>
              <a:t>// Get cached location, else get real location.</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569CD6"/>
                </a:solidFill>
                <a:effectLst/>
                <a:latin typeface="Consolas" panose="020B0609020204030204" pitchFamily="49" charset="0"/>
              </a:rPr>
              <a:t>var</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location</a:t>
            </a:r>
            <a:r>
              <a:rPr lang="en-US" b="0" dirty="0">
                <a:solidFill>
                  <a:srgbClr val="D4D4D4"/>
                </a:solidFill>
                <a:effectLst/>
                <a:latin typeface="Consolas" panose="020B0609020204030204" pitchFamily="49" charset="0"/>
              </a:rPr>
              <a:t> = </a:t>
            </a:r>
            <a:r>
              <a:rPr lang="en-US" b="0" dirty="0">
                <a:solidFill>
                  <a:srgbClr val="569CD6"/>
                </a:solidFill>
                <a:effectLst/>
                <a:latin typeface="Consolas" panose="020B0609020204030204" pitchFamily="49" charset="0"/>
              </a:rPr>
              <a:t>await</a:t>
            </a:r>
            <a:r>
              <a:rPr lang="en-US" b="0" dirty="0">
                <a:solidFill>
                  <a:srgbClr val="D4D4D4"/>
                </a:solidFill>
                <a:effectLst/>
                <a:latin typeface="Consolas" panose="020B0609020204030204" pitchFamily="49" charset="0"/>
              </a:rPr>
              <a:t> </a:t>
            </a:r>
            <a:r>
              <a:rPr lang="en-US" dirty="0" err="1">
                <a:solidFill>
                  <a:srgbClr val="9CDCFE"/>
                </a:solidFill>
                <a:latin typeface="Consolas" panose="020B0609020204030204" pitchFamily="49" charset="0"/>
              </a:rPr>
              <a:t>G</a:t>
            </a:r>
            <a:r>
              <a:rPr lang="en-US" b="0" dirty="0" err="1">
                <a:solidFill>
                  <a:srgbClr val="9CDCFE"/>
                </a:solidFill>
                <a:effectLst/>
                <a:latin typeface="Consolas" panose="020B0609020204030204" pitchFamily="49" charset="0"/>
              </a:rPr>
              <a:t>eolocation</a:t>
            </a:r>
            <a:r>
              <a:rPr lang="en-US" b="0" dirty="0" err="1">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GetLastKnownLocationAsync</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p>
          <a:p>
            <a:r>
              <a:rPr lang="en-US" dirty="0">
                <a:solidFill>
                  <a:srgbClr val="D4D4D4"/>
                </a:solidFill>
                <a:latin typeface="Consolas" panose="020B0609020204030204" pitchFamily="49" charset="0"/>
              </a:rPr>
              <a:t>            </a:t>
            </a:r>
            <a:r>
              <a:rPr lang="en-US" b="0" dirty="0">
                <a:solidFill>
                  <a:srgbClr val="C586C0"/>
                </a:solidFill>
                <a:effectLst/>
                <a:latin typeface="Consolas" panose="020B0609020204030204" pitchFamily="49" charset="0"/>
              </a:rPr>
              <a:t>if</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location</a:t>
            </a:r>
            <a:r>
              <a:rPr lang="en-US" b="0" dirty="0">
                <a:solidFill>
                  <a:srgbClr val="D4D4D4"/>
                </a:solidFill>
                <a:effectLst/>
                <a:latin typeface="Consolas" panose="020B0609020204030204" pitchFamily="49" charset="0"/>
              </a:rPr>
              <a:t> == </a:t>
            </a:r>
            <a:r>
              <a:rPr lang="en-US" b="0" dirty="0">
                <a:solidFill>
                  <a:srgbClr val="569CD6"/>
                </a:solidFill>
                <a:effectLst/>
                <a:latin typeface="Consolas" panose="020B0609020204030204" pitchFamily="49" charset="0"/>
              </a:rPr>
              <a:t>null</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location</a:t>
            </a:r>
            <a:r>
              <a:rPr lang="en-US" b="0" dirty="0">
                <a:solidFill>
                  <a:srgbClr val="D4D4D4"/>
                </a:solidFill>
                <a:effectLst/>
                <a:latin typeface="Consolas" panose="020B0609020204030204" pitchFamily="49" charset="0"/>
              </a:rPr>
              <a:t> = </a:t>
            </a:r>
            <a:r>
              <a:rPr lang="en-US" b="0" dirty="0">
                <a:solidFill>
                  <a:srgbClr val="569CD6"/>
                </a:solidFill>
                <a:effectLst/>
                <a:latin typeface="Consolas" panose="020B0609020204030204" pitchFamily="49" charset="0"/>
              </a:rPr>
              <a:t>await</a:t>
            </a:r>
            <a:r>
              <a:rPr lang="en-US" b="0" dirty="0">
                <a:solidFill>
                  <a:srgbClr val="D4D4D4"/>
                </a:solidFill>
                <a:effectLst/>
                <a:latin typeface="Consolas" panose="020B0609020204030204" pitchFamily="49" charset="0"/>
              </a:rPr>
              <a:t> </a:t>
            </a:r>
            <a:r>
              <a:rPr lang="en-US" dirty="0" err="1">
                <a:solidFill>
                  <a:srgbClr val="9CDCFE"/>
                </a:solidFill>
                <a:latin typeface="Consolas" panose="020B0609020204030204" pitchFamily="49" charset="0"/>
              </a:rPr>
              <a:t>G</a:t>
            </a:r>
            <a:r>
              <a:rPr lang="en-US" b="0" dirty="0" err="1">
                <a:solidFill>
                  <a:srgbClr val="9CDCFE"/>
                </a:solidFill>
                <a:effectLst/>
                <a:latin typeface="Consolas" panose="020B0609020204030204" pitchFamily="49" charset="0"/>
              </a:rPr>
              <a:t>eolocation</a:t>
            </a:r>
            <a:r>
              <a:rPr lang="en-US" b="0" dirty="0" err="1">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GetLocationAsync</a:t>
            </a:r>
            <a:r>
              <a:rPr lang="en-US" b="0" dirty="0">
                <a:solidFill>
                  <a:srgbClr val="D4D4D4"/>
                </a:solidFill>
                <a:effectLst/>
                <a:latin typeface="Consolas" panose="020B0609020204030204" pitchFamily="49" charset="0"/>
              </a:rPr>
              <a:t>(</a:t>
            </a:r>
            <a:r>
              <a:rPr lang="en-US" b="0" dirty="0">
                <a:solidFill>
                  <a:srgbClr val="569CD6"/>
                </a:solidFill>
                <a:effectLst/>
                <a:latin typeface="Consolas" panose="020B0609020204030204" pitchFamily="49" charset="0"/>
              </a:rPr>
              <a:t>new</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GeolocationRequest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DesiredAccuracy</a:t>
            </a:r>
            <a:r>
              <a:rPr lang="en-US" b="0" dirty="0">
                <a:solidFill>
                  <a:srgbClr val="D4D4D4"/>
                </a:solidFill>
                <a:effectLst/>
                <a:latin typeface="Consolas" panose="020B0609020204030204" pitchFamily="49" charset="0"/>
              </a:rPr>
              <a:t> = </a:t>
            </a:r>
            <a:r>
              <a:rPr lang="en-US" b="0" dirty="0" err="1">
                <a:solidFill>
                  <a:srgbClr val="9CDCFE"/>
                </a:solidFill>
                <a:effectLst/>
                <a:latin typeface="Consolas" panose="020B0609020204030204" pitchFamily="49" charset="0"/>
              </a:rPr>
              <a:t>GeolocationAccuracy</a:t>
            </a:r>
            <a:r>
              <a:rPr lang="en-US" b="0" dirty="0" err="1">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Medium</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Timeout</a:t>
            </a:r>
            <a:r>
              <a:rPr lang="en-US" b="0" dirty="0">
                <a:solidFill>
                  <a:srgbClr val="D4D4D4"/>
                </a:solidFill>
                <a:effectLst/>
                <a:latin typeface="Consolas" panose="020B0609020204030204" pitchFamily="49" charset="0"/>
              </a:rPr>
              <a:t> = </a:t>
            </a:r>
            <a:r>
              <a:rPr lang="en-US" b="0" dirty="0" err="1">
                <a:solidFill>
                  <a:srgbClr val="9CDCFE"/>
                </a:solidFill>
                <a:effectLst/>
                <a:latin typeface="Consolas" panose="020B0609020204030204" pitchFamily="49" charset="0"/>
              </a:rPr>
              <a:t>TimeSpan</a:t>
            </a:r>
            <a:r>
              <a:rPr lang="en-US" b="0" dirty="0" err="1">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FromSeconds</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30</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p>
        </p:txBody>
      </p:sp>
    </p:spTree>
    <p:extLst>
      <p:ext uri="{BB962C8B-B14F-4D97-AF65-F5344CB8AC3E}">
        <p14:creationId xmlns:p14="http://schemas.microsoft.com/office/powerpoint/2010/main" val="3402773706"/>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C02A1C8-22B2-42CB-BD0F-0BA9B2053080}"/>
              </a:ext>
            </a:extLst>
          </p:cNvPr>
          <p:cNvSpPr>
            <a:spLocks noGrp="1"/>
          </p:cNvSpPr>
          <p:nvPr>
            <p:ph type="title"/>
          </p:nvPr>
        </p:nvSpPr>
        <p:spPr/>
        <p:txBody>
          <a:bodyPr/>
          <a:lstStyle/>
          <a:p>
            <a:r>
              <a:rPr lang="en-US" dirty="0"/>
              <a:t>Geolocation Example</a:t>
            </a:r>
          </a:p>
        </p:txBody>
      </p:sp>
      <p:sp>
        <p:nvSpPr>
          <p:cNvPr id="6" name="TextBox 5">
            <a:extLst>
              <a:ext uri="{FF2B5EF4-FFF2-40B4-BE49-F238E27FC236}">
                <a16:creationId xmlns:a16="http://schemas.microsoft.com/office/drawing/2014/main" id="{D22E949C-2FA9-4750-8F0E-F69F5CD43EB8}"/>
              </a:ext>
            </a:extLst>
          </p:cNvPr>
          <p:cNvSpPr txBox="1"/>
          <p:nvPr/>
        </p:nvSpPr>
        <p:spPr>
          <a:xfrm>
            <a:off x="-223838" y="739343"/>
            <a:ext cx="12639675" cy="5355312"/>
          </a:xfrm>
          <a:prstGeom prst="rect">
            <a:avLst/>
          </a:prstGeom>
          <a:noFill/>
        </p:spPr>
        <p:txBody>
          <a:bodyPr wrap="square">
            <a:spAutoFit/>
          </a:bodyPr>
          <a:lstStyle/>
          <a:p>
            <a:r>
              <a:rPr lang="en-US" b="0" dirty="0">
                <a:solidFill>
                  <a:srgbClr val="D4D4D4"/>
                </a:solidFill>
                <a:effectLst/>
                <a:latin typeface="Consolas" panose="020B0609020204030204" pitchFamily="49" charset="0"/>
              </a:rPr>
              <a:t>            </a:t>
            </a:r>
          </a:p>
          <a:p>
            <a:endParaRPr lang="en-US" b="0" dirty="0">
              <a:solidFill>
                <a:srgbClr val="D4D4D4"/>
              </a:solidFill>
              <a:effectLst/>
              <a:latin typeface="Consolas" panose="020B0609020204030204" pitchFamily="49" charset="0"/>
            </a:endParaRPr>
          </a:p>
          <a:p>
            <a:endParaRPr lang="en-US" dirty="0">
              <a:solidFill>
                <a:srgbClr val="D4D4D4"/>
              </a:solidFill>
              <a:latin typeface="Consolas" panose="020B0609020204030204" pitchFamily="49" charset="0"/>
            </a:endParaRPr>
          </a:p>
          <a:p>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p>
          <a:p>
            <a:r>
              <a:rPr lang="en-US" dirty="0">
                <a:solidFill>
                  <a:srgbClr val="D4D4D4"/>
                </a:solidFill>
                <a:latin typeface="Consolas" panose="020B0609020204030204" pitchFamily="49" charset="0"/>
              </a:rPr>
              <a:t>           // Register service</a:t>
            </a:r>
          </a:p>
          <a:p>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builder</a:t>
            </a:r>
            <a:r>
              <a:rPr lang="en-US" b="0" dirty="0" err="1">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Services</a:t>
            </a:r>
            <a:r>
              <a:rPr lang="en-US" b="0" dirty="0" err="1">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AddSingleton</a:t>
            </a:r>
            <a:r>
              <a:rPr lang="en-US" b="0" dirty="0">
                <a:solidFill>
                  <a:srgbClr val="D4D4D4"/>
                </a:solidFill>
                <a:effectLst/>
                <a:latin typeface="Consolas" panose="020B0609020204030204" pitchFamily="49" charset="0"/>
              </a:rPr>
              <a:t>&lt;</a:t>
            </a:r>
            <a:r>
              <a:rPr lang="en-US" b="0" dirty="0" err="1">
                <a:solidFill>
                  <a:srgbClr val="9CDCFE"/>
                </a:solidFill>
                <a:effectLst/>
                <a:latin typeface="Consolas" panose="020B0609020204030204" pitchFamily="49" charset="0"/>
              </a:rPr>
              <a:t>IGeolocation</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GeolocationImplementation</a:t>
            </a:r>
            <a:r>
              <a:rPr lang="en-US" b="0" dirty="0">
                <a:solidFill>
                  <a:srgbClr val="D4D4D4"/>
                </a:solidFill>
                <a:effectLst/>
                <a:latin typeface="Consolas" panose="020B0609020204030204" pitchFamily="49" charset="0"/>
              </a:rPr>
              <a:t>&gt;();</a:t>
            </a:r>
          </a:p>
          <a:p>
            <a:endParaRPr lang="en-US" dirty="0">
              <a:solidFill>
                <a:srgbClr val="D4D4D4"/>
              </a:solidFill>
              <a:latin typeface="Consolas" panose="020B0609020204030204" pitchFamily="49" charset="0"/>
            </a:endParaRPr>
          </a:p>
          <a:p>
            <a:endParaRPr lang="en-US" dirty="0">
              <a:solidFill>
                <a:srgbClr val="D4D4D4"/>
              </a:solidFill>
              <a:latin typeface="Consolas" panose="020B0609020204030204" pitchFamily="49" charset="0"/>
            </a:endParaRPr>
          </a:p>
          <a:p>
            <a:r>
              <a:rPr lang="en-US" dirty="0">
                <a:solidFill>
                  <a:srgbClr val="D4D4D4"/>
                </a:solidFill>
                <a:latin typeface="Consolas" panose="020B0609020204030204" pitchFamily="49" charset="0"/>
              </a:rPr>
              <a:t>            // Inject service</a:t>
            </a:r>
          </a:p>
          <a:p>
            <a:pPr lvl="2"/>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IGeolocation</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geolocation</a:t>
            </a:r>
            <a:r>
              <a:rPr lang="en-US" b="0" dirty="0">
                <a:solidFill>
                  <a:srgbClr val="D4D4D4"/>
                </a:solidFill>
                <a:effectLst/>
                <a:latin typeface="Consolas" panose="020B0609020204030204" pitchFamily="49" charset="0"/>
              </a:rPr>
              <a:t>;</a:t>
            </a:r>
          </a:p>
          <a:p>
            <a:pPr lvl="2"/>
            <a:r>
              <a:rPr lang="en-US" b="0" dirty="0">
                <a:solidFill>
                  <a:srgbClr val="D4D4D4"/>
                </a:solidFill>
                <a:effectLst/>
                <a:latin typeface="Consolas" panose="020B0609020204030204" pitchFamily="49" charset="0"/>
              </a:rPr>
              <a:t>    </a:t>
            </a:r>
            <a:r>
              <a:rPr lang="en-US" b="0" dirty="0">
                <a:solidFill>
                  <a:srgbClr val="569CD6"/>
                </a:solidFill>
                <a:effectLst/>
                <a:latin typeface="Consolas" panose="020B0609020204030204" pitchFamily="49" charset="0"/>
              </a:rPr>
              <a:t>public</a:t>
            </a:r>
            <a:r>
              <a:rPr lang="en-US" b="0" dirty="0">
                <a:solidFill>
                  <a:srgbClr val="D4D4D4"/>
                </a:solidFill>
                <a:effectLst/>
                <a:latin typeface="Consolas" panose="020B0609020204030204" pitchFamily="49" charset="0"/>
              </a:rPr>
              <a:t> </a:t>
            </a:r>
            <a:r>
              <a:rPr lang="en-US" b="0" dirty="0" err="1">
                <a:solidFill>
                  <a:srgbClr val="4EC9B0"/>
                </a:solidFill>
                <a:effectLst/>
                <a:latin typeface="Consolas" panose="020B0609020204030204" pitchFamily="49" charset="0"/>
              </a:rPr>
              <a:t>MyViewModel</a:t>
            </a:r>
            <a:r>
              <a:rPr lang="en-US" b="0" dirty="0">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IGeolocation</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geolocation</a:t>
            </a:r>
            <a:r>
              <a:rPr lang="en-US" b="0" dirty="0">
                <a:solidFill>
                  <a:srgbClr val="D4D4D4"/>
                </a:solidFill>
                <a:effectLst/>
                <a:latin typeface="Consolas" panose="020B0609020204030204" pitchFamily="49" charset="0"/>
              </a:rPr>
              <a:t>)</a:t>
            </a:r>
          </a:p>
          <a:p>
            <a:pPr lvl="2"/>
            <a:r>
              <a:rPr lang="en-US" b="0" dirty="0">
                <a:solidFill>
                  <a:srgbClr val="D4D4D4"/>
                </a:solidFill>
                <a:effectLst/>
                <a:latin typeface="Consolas" panose="020B0609020204030204" pitchFamily="49" charset="0"/>
              </a:rPr>
              <a:t>    {</a:t>
            </a:r>
          </a:p>
          <a:p>
            <a:pPr lvl="2"/>
            <a:r>
              <a:rPr lang="en-US" b="0" dirty="0">
                <a:solidFill>
                  <a:srgbClr val="D4D4D4"/>
                </a:solidFill>
                <a:effectLst/>
                <a:latin typeface="Consolas" panose="020B0609020204030204" pitchFamily="49" charset="0"/>
              </a:rPr>
              <a:t>        </a:t>
            </a:r>
            <a:r>
              <a:rPr lang="en-US" b="0" dirty="0" err="1">
                <a:solidFill>
                  <a:srgbClr val="569CD6"/>
                </a:solidFill>
                <a:effectLst/>
                <a:latin typeface="Consolas" panose="020B0609020204030204" pitchFamily="49" charset="0"/>
              </a:rPr>
              <a:t>this</a:t>
            </a:r>
            <a:r>
              <a:rPr lang="en-US" b="0" dirty="0" err="1">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geolocation</a:t>
            </a:r>
            <a:r>
              <a:rPr lang="en-US" b="0" dirty="0">
                <a:solidFill>
                  <a:srgbClr val="D4D4D4"/>
                </a:solidFill>
                <a:effectLst/>
                <a:latin typeface="Consolas" panose="020B0609020204030204" pitchFamily="49" charset="0"/>
              </a:rPr>
              <a:t> = </a:t>
            </a:r>
            <a:r>
              <a:rPr lang="en-US" b="0" dirty="0">
                <a:solidFill>
                  <a:srgbClr val="9CDCFE"/>
                </a:solidFill>
                <a:effectLst/>
                <a:latin typeface="Consolas" panose="020B0609020204030204" pitchFamily="49" charset="0"/>
              </a:rPr>
              <a:t>geolocation</a:t>
            </a:r>
            <a:r>
              <a:rPr lang="en-US" b="0" dirty="0">
                <a:solidFill>
                  <a:srgbClr val="D4D4D4"/>
                </a:solidFill>
                <a:effectLst/>
                <a:latin typeface="Consolas" panose="020B0609020204030204" pitchFamily="49" charset="0"/>
              </a:rPr>
              <a:t>;</a:t>
            </a:r>
          </a:p>
          <a:p>
            <a:pPr lvl="2"/>
            <a:r>
              <a:rPr lang="en-US" b="0" dirty="0">
                <a:solidFill>
                  <a:srgbClr val="D4D4D4"/>
                </a:solidFill>
                <a:effectLst/>
                <a:latin typeface="Consolas" panose="020B0609020204030204" pitchFamily="49" charset="0"/>
              </a:rPr>
              <a:t>    }</a:t>
            </a:r>
          </a:p>
          <a:p>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endParaRPr lang="en-US" dirty="0">
              <a:solidFill>
                <a:srgbClr val="D4D4D4"/>
              </a:solidFill>
              <a:latin typeface="Consolas" panose="020B0609020204030204" pitchFamily="49" charset="0"/>
            </a:endParaRPr>
          </a:p>
          <a:p>
            <a:endParaRPr lang="en-U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3260745187"/>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F95C81-BFAF-4DB2-A8E8-02D72F6FB349}"/>
              </a:ext>
            </a:extLst>
          </p:cNvPr>
          <p:cNvSpPr>
            <a:spLocks noGrp="1"/>
          </p:cNvSpPr>
          <p:nvPr>
            <p:ph type="title"/>
          </p:nvPr>
        </p:nvSpPr>
        <p:spPr/>
        <p:txBody>
          <a:bodyPr/>
          <a:lstStyle/>
          <a:p>
            <a:r>
              <a:rPr lang="en-US" dirty="0"/>
              <a:t>Performance</a:t>
            </a:r>
          </a:p>
        </p:txBody>
      </p:sp>
    </p:spTree>
    <p:extLst>
      <p:ext uri="{BB962C8B-B14F-4D97-AF65-F5344CB8AC3E}">
        <p14:creationId xmlns:p14="http://schemas.microsoft.com/office/powerpoint/2010/main" val="3994600673"/>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latin typeface="Open Sans" panose="020B0606030504020204" pitchFamily="34" charset="0"/>
              </a:rPr>
              <a:t>Built on trusted technology</a:t>
            </a:r>
          </a:p>
        </p:txBody>
      </p:sp>
      <p:sp>
        <p:nvSpPr>
          <p:cNvPr id="3" name="Text Placeholder 2"/>
          <p:cNvSpPr>
            <a:spLocks noGrp="1"/>
          </p:cNvSpPr>
          <p:nvPr>
            <p:ph type="body" sz="quarter" idx="4294967295"/>
          </p:nvPr>
        </p:nvSpPr>
        <p:spPr>
          <a:xfrm>
            <a:off x="538478" y="4664765"/>
            <a:ext cx="4838700" cy="1241425"/>
          </a:xfrm>
        </p:spPr>
        <p:txBody>
          <a:bodyPr>
            <a:normAutofit/>
          </a:bodyPr>
          <a:lstStyle/>
          <a:p>
            <a:pPr marL="0" lvl="1" indent="0">
              <a:lnSpc>
                <a:spcPct val="110000"/>
              </a:lnSpc>
              <a:spcBef>
                <a:spcPts val="1200"/>
              </a:spcBef>
              <a:buNone/>
            </a:pPr>
            <a:r>
              <a:rPr lang="en-US" sz="2000" b="1">
                <a:solidFill>
                  <a:schemeClr val="tx1"/>
                </a:solidFill>
              </a:rPr>
              <a:t>.NET for iOS </a:t>
            </a:r>
            <a:r>
              <a:rPr lang="en-US" sz="2000">
                <a:solidFill>
                  <a:schemeClr val="tx1"/>
                </a:solidFill>
              </a:rPr>
              <a:t>does full Ahead Of Time (AOT) compilation to produce an ARM binary for Apple’s App Store.</a:t>
            </a:r>
          </a:p>
        </p:txBody>
      </p:sp>
      <p:sp>
        <p:nvSpPr>
          <p:cNvPr id="4" name="Text Placeholder 3"/>
          <p:cNvSpPr>
            <a:spLocks noGrp="1"/>
          </p:cNvSpPr>
          <p:nvPr>
            <p:ph type="body" sz="quarter" idx="4294967295"/>
          </p:nvPr>
        </p:nvSpPr>
        <p:spPr>
          <a:xfrm>
            <a:off x="6506759" y="4664763"/>
            <a:ext cx="4396372" cy="1388831"/>
          </a:xfrm>
        </p:spPr>
        <p:txBody>
          <a:bodyPr>
            <a:normAutofit fontScale="92500" lnSpcReduction="10000"/>
          </a:bodyPr>
          <a:lstStyle/>
          <a:p>
            <a:pPr marL="0" lvl="1" indent="0" defTabSz="448003">
              <a:lnSpc>
                <a:spcPct val="110000"/>
              </a:lnSpc>
              <a:buNone/>
              <a:defRPr/>
            </a:pPr>
            <a:r>
              <a:rPr lang="en-US" sz="2000" b="1" dirty="0">
                <a:solidFill>
                  <a:schemeClr val="tx1"/>
                </a:solidFill>
              </a:rPr>
              <a:t>.NET for Android</a:t>
            </a:r>
            <a:r>
              <a:rPr lang="en-US" sz="2000" dirty="0">
                <a:solidFill>
                  <a:schemeClr val="tx1"/>
                </a:solidFill>
              </a:rPr>
              <a:t> takes advantage of Just In Time (JIT)  &amp; Ahead of Time (AOT) compilation on the Android device.</a:t>
            </a:r>
          </a:p>
        </p:txBody>
      </p:sp>
      <p:grpSp>
        <p:nvGrpSpPr>
          <p:cNvPr id="46" name="Group 45"/>
          <p:cNvGrpSpPr/>
          <p:nvPr/>
        </p:nvGrpSpPr>
        <p:grpSpPr>
          <a:xfrm>
            <a:off x="471417" y="2100007"/>
            <a:ext cx="5225232" cy="2170695"/>
            <a:chOff x="942834" y="4200012"/>
            <a:chExt cx="10450464" cy="4341390"/>
          </a:xfrm>
        </p:grpSpPr>
        <p:grpSp>
          <p:nvGrpSpPr>
            <p:cNvPr id="17" name="Group 16"/>
            <p:cNvGrpSpPr/>
            <p:nvPr/>
          </p:nvGrpSpPr>
          <p:grpSpPr>
            <a:xfrm>
              <a:off x="8865572" y="4200012"/>
              <a:ext cx="2527726" cy="4341390"/>
              <a:chOff x="8058621" y="4076700"/>
              <a:chExt cx="2527726" cy="4341390"/>
            </a:xfrm>
          </p:grpSpPr>
          <p:pic>
            <p:nvPicPr>
              <p:cNvPr id="5" name="Picture 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058621" y="4076700"/>
                <a:ext cx="2527726" cy="4341390"/>
              </a:xfrm>
              <a:prstGeom prst="rect">
                <a:avLst/>
              </a:prstGeom>
            </p:spPr>
          </p:pic>
          <p:sp>
            <p:nvSpPr>
              <p:cNvPr id="14" name="Rectangle 13"/>
              <p:cNvSpPr/>
              <p:nvPr/>
            </p:nvSpPr>
            <p:spPr>
              <a:xfrm>
                <a:off x="8290560" y="4320540"/>
                <a:ext cx="2057400" cy="3436620"/>
              </a:xfrm>
              <a:prstGeom prst="rect">
                <a:avLst/>
              </a:prstGeom>
              <a:solidFill>
                <a:srgbClr val="4C68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9"/>
                <a:endParaRPr lang="en-US" sz="900" kern="0">
                  <a:solidFill>
                    <a:srgbClr val="FFFFFF"/>
                  </a:solidFill>
                  <a:latin typeface="Calibri" panose="020F0502020204030204"/>
                </a:endParaRPr>
              </a:p>
            </p:txBody>
          </p:sp>
          <p:sp>
            <p:nvSpPr>
              <p:cNvPr id="15" name="Oval 14"/>
              <p:cNvSpPr/>
              <p:nvPr/>
            </p:nvSpPr>
            <p:spPr>
              <a:xfrm>
                <a:off x="8471536" y="4657620"/>
                <a:ext cx="1695451" cy="1695451"/>
              </a:xfrm>
              <a:prstGeom prst="ellipse">
                <a:avLst/>
              </a:prstGeom>
              <a:solidFill>
                <a:srgbClr val="3B51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9"/>
                <a:r>
                  <a:rPr lang="en-US" sz="800" kern="0" dirty="0">
                    <a:solidFill>
                      <a:srgbClr val="FFFFFF"/>
                    </a:solidFill>
                    <a:latin typeface="Segoe UI" panose="020B0502040204020203" pitchFamily="34" charset="0"/>
                    <a:ea typeface="Segoe UI" panose="020B0502040204020203" pitchFamily="34" charset="0"/>
                    <a:cs typeface="Segoe UI" panose="020B0502040204020203" pitchFamily="34" charset="0"/>
                  </a:rPr>
                  <a:t>ARM BINARY</a:t>
                </a:r>
              </a:p>
            </p:txBody>
          </p:sp>
          <p:sp>
            <p:nvSpPr>
              <p:cNvPr id="16" name="TextBox 15"/>
              <p:cNvSpPr txBox="1"/>
              <p:nvPr/>
            </p:nvSpPr>
            <p:spPr>
              <a:xfrm>
                <a:off x="8414929" y="6641076"/>
                <a:ext cx="1876428" cy="1056700"/>
              </a:xfrm>
              <a:prstGeom prst="rect">
                <a:avLst/>
              </a:prstGeom>
              <a:noFill/>
            </p:spPr>
            <p:txBody>
              <a:bodyPr wrap="square" rtlCol="0">
                <a:spAutoFit/>
              </a:bodyPr>
              <a:lstStyle/>
              <a:p>
                <a:pPr defTabSz="457189">
                  <a:lnSpc>
                    <a:spcPts val="1700"/>
                  </a:lnSpc>
                </a:pPr>
                <a:r>
                  <a:rPr lang="en-US" sz="1600" kern="0">
                    <a:solidFill>
                      <a:srgbClr val="FFFFFF"/>
                    </a:solidFill>
                    <a:latin typeface="Segoe UI" panose="020B0502040204020203" pitchFamily="34" charset="0"/>
                    <a:ea typeface="Segoe UI" panose="020B0502040204020203" pitchFamily="34" charset="0"/>
                    <a:cs typeface="Segoe UI" panose="020B0502040204020203" pitchFamily="34" charset="0"/>
                  </a:rPr>
                  <a:t>Runs natively</a:t>
                </a:r>
              </a:p>
            </p:txBody>
          </p:sp>
        </p:grpSp>
        <p:sp>
          <p:nvSpPr>
            <p:cNvPr id="27" name="Rounded Rectangle 26"/>
            <p:cNvSpPr/>
            <p:nvPr/>
          </p:nvSpPr>
          <p:spPr>
            <a:xfrm>
              <a:off x="6439781" y="5830902"/>
              <a:ext cx="1696778" cy="1696778"/>
            </a:xfrm>
            <a:prstGeom prst="roundRect">
              <a:avLst/>
            </a:prstGeom>
            <a:solidFill>
              <a:srgbClr val="4C68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9"/>
              <a:r>
                <a:rPr lang="en-US" sz="2000" kern="0">
                  <a:solidFill>
                    <a:srgbClr val="FFFFFF"/>
                  </a:solidFill>
                  <a:latin typeface="Segoe UI" panose="020B0502040204020203" pitchFamily="34" charset="0"/>
                  <a:ea typeface="Segoe UI" panose="020B0502040204020203" pitchFamily="34" charset="0"/>
                  <a:cs typeface="Segoe UI" panose="020B0502040204020203" pitchFamily="34" charset="0"/>
                </a:rPr>
                <a:t>.APP</a:t>
              </a:r>
            </a:p>
          </p:txBody>
        </p:sp>
        <p:sp>
          <p:nvSpPr>
            <p:cNvPr id="28" name="Oval 27"/>
            <p:cNvSpPr/>
            <p:nvPr/>
          </p:nvSpPr>
          <p:spPr>
            <a:xfrm>
              <a:off x="4013359" y="5795402"/>
              <a:ext cx="1781688" cy="1781688"/>
            </a:xfrm>
            <a:prstGeom prst="ellipse">
              <a:avLst/>
            </a:prstGeom>
            <a:solidFill>
              <a:srgbClr val="A5A5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9"/>
              <a:r>
                <a:rPr lang="en-US" sz="1467" kern="0" dirty="0">
                  <a:solidFill>
                    <a:srgbClr val="FFFFFF"/>
                  </a:solidFill>
                  <a:latin typeface="Segoe UI" panose="020B0502040204020203" pitchFamily="34" charset="0"/>
                  <a:ea typeface="Segoe UI" panose="020B0502040204020203" pitchFamily="34" charset="0"/>
                  <a:cs typeface="Segoe UI" panose="020B0502040204020203" pitchFamily="34" charset="0"/>
                </a:rPr>
                <a:t>AOT</a:t>
              </a:r>
            </a:p>
          </p:txBody>
        </p:sp>
        <p:cxnSp>
          <p:nvCxnSpPr>
            <p:cNvPr id="29" name="Straight Arrow Connector 28"/>
            <p:cNvCxnSpPr/>
            <p:nvPr/>
          </p:nvCxnSpPr>
          <p:spPr>
            <a:xfrm>
              <a:off x="5876768" y="6685669"/>
              <a:ext cx="416899" cy="0"/>
            </a:xfrm>
            <a:prstGeom prst="straightConnector1">
              <a:avLst/>
            </a:prstGeom>
            <a:ln w="12700" cmpd="sng">
              <a:solidFill>
                <a:srgbClr val="50505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942834" y="5385380"/>
              <a:ext cx="1269428" cy="615554"/>
            </a:xfrm>
            <a:prstGeom prst="rect">
              <a:avLst/>
            </a:prstGeom>
            <a:noFill/>
          </p:spPr>
          <p:txBody>
            <a:bodyPr wrap="square" rtlCol="0">
              <a:spAutoFit/>
            </a:bodyPr>
            <a:lstStyle/>
            <a:p>
              <a:pPr defTabSz="457189"/>
              <a:r>
                <a:rPr lang="en-US" sz="1400" kern="0" dirty="0">
                  <a:latin typeface="Segoe UI" panose="020B0502040204020203" pitchFamily="34" charset="0"/>
                  <a:ea typeface="Segoe UI" panose="020B0502040204020203" pitchFamily="34" charset="0"/>
                  <a:cs typeface="Segoe UI" panose="020B0502040204020203" pitchFamily="34" charset="0"/>
                </a:rPr>
                <a:t>.NET</a:t>
              </a:r>
            </a:p>
          </p:txBody>
        </p:sp>
        <p:sp>
          <p:nvSpPr>
            <p:cNvPr id="32" name="TextBox 31"/>
            <p:cNvSpPr txBox="1"/>
            <p:nvPr/>
          </p:nvSpPr>
          <p:spPr>
            <a:xfrm>
              <a:off x="1076954" y="6356128"/>
              <a:ext cx="989192" cy="615554"/>
            </a:xfrm>
            <a:prstGeom prst="rect">
              <a:avLst/>
            </a:prstGeom>
            <a:noFill/>
          </p:spPr>
          <p:txBody>
            <a:bodyPr wrap="square" rtlCol="0">
              <a:spAutoFit/>
            </a:bodyPr>
            <a:lstStyle/>
            <a:p>
              <a:pPr defTabSz="457189"/>
              <a:r>
                <a:rPr lang="en-US" sz="1400" kern="0">
                  <a:latin typeface="Segoe UI" panose="020B0502040204020203" pitchFamily="34" charset="0"/>
                  <a:ea typeface="Segoe UI" panose="020B0502040204020203" pitchFamily="34" charset="0"/>
                  <a:cs typeface="Segoe UI" panose="020B0502040204020203" pitchFamily="34" charset="0"/>
                </a:rPr>
                <a:t>C#</a:t>
              </a:r>
            </a:p>
          </p:txBody>
        </p:sp>
        <p:sp>
          <p:nvSpPr>
            <p:cNvPr id="33" name="TextBox 32"/>
            <p:cNvSpPr txBox="1"/>
            <p:nvPr/>
          </p:nvSpPr>
          <p:spPr>
            <a:xfrm>
              <a:off x="1076954" y="7326872"/>
              <a:ext cx="2101502" cy="615554"/>
            </a:xfrm>
            <a:prstGeom prst="rect">
              <a:avLst/>
            </a:prstGeom>
            <a:noFill/>
          </p:spPr>
          <p:txBody>
            <a:bodyPr wrap="square" rtlCol="0">
              <a:spAutoFit/>
            </a:bodyPr>
            <a:lstStyle/>
            <a:p>
              <a:pPr defTabSz="457189"/>
              <a:r>
                <a:rPr lang="en-US" sz="1400" kern="0">
                  <a:latin typeface="Segoe UI" panose="020B0502040204020203" pitchFamily="34" charset="0"/>
                  <a:ea typeface="Segoe UI" panose="020B0502040204020203" pitchFamily="34" charset="0"/>
                  <a:cs typeface="Segoe UI" panose="020B0502040204020203" pitchFamily="34" charset="0"/>
                </a:rPr>
                <a:t>Bindings</a:t>
              </a:r>
            </a:p>
          </p:txBody>
        </p:sp>
        <p:cxnSp>
          <p:nvCxnSpPr>
            <p:cNvPr id="35" name="Straight Connector 34"/>
            <p:cNvCxnSpPr/>
            <p:nvPr/>
          </p:nvCxnSpPr>
          <p:spPr>
            <a:xfrm flipH="1" flipV="1">
              <a:off x="2212260" y="6678042"/>
              <a:ext cx="1676736" cy="1250"/>
            </a:xfrm>
            <a:prstGeom prst="line">
              <a:avLst/>
            </a:prstGeom>
            <a:ln w="12700">
              <a:solidFill>
                <a:srgbClr val="505050"/>
              </a:solidFill>
            </a:ln>
          </p:spPr>
          <p:style>
            <a:lnRef idx="1">
              <a:schemeClr val="accent1"/>
            </a:lnRef>
            <a:fillRef idx="0">
              <a:schemeClr val="accent1"/>
            </a:fillRef>
            <a:effectRef idx="0">
              <a:schemeClr val="accent1"/>
            </a:effectRef>
            <a:fontRef idx="minor">
              <a:schemeClr val="tx1"/>
            </a:fontRef>
          </p:style>
        </p:cxnSp>
        <p:cxnSp>
          <p:nvCxnSpPr>
            <p:cNvPr id="38" name="Elbow Connector 37"/>
            <p:cNvCxnSpPr>
              <a:cxnSpLocks/>
              <a:stCxn id="31" idx="3"/>
            </p:cNvCxnSpPr>
            <p:nvPr/>
          </p:nvCxnSpPr>
          <p:spPr>
            <a:xfrm>
              <a:off x="2212262" y="5693158"/>
              <a:ext cx="1676734" cy="661720"/>
            </a:xfrm>
            <a:prstGeom prst="bentConnector3">
              <a:avLst/>
            </a:prstGeom>
            <a:ln w="12700">
              <a:solidFill>
                <a:srgbClr val="505050"/>
              </a:solidFill>
            </a:ln>
          </p:spPr>
          <p:style>
            <a:lnRef idx="1">
              <a:schemeClr val="accent1"/>
            </a:lnRef>
            <a:fillRef idx="0">
              <a:schemeClr val="accent1"/>
            </a:fillRef>
            <a:effectRef idx="0">
              <a:schemeClr val="accent1"/>
            </a:effectRef>
            <a:fontRef idx="minor">
              <a:schemeClr val="tx1"/>
            </a:fontRef>
          </p:style>
        </p:cxnSp>
        <p:cxnSp>
          <p:nvCxnSpPr>
            <p:cNvPr id="39" name="Elbow Connector 38"/>
            <p:cNvCxnSpPr/>
            <p:nvPr/>
          </p:nvCxnSpPr>
          <p:spPr>
            <a:xfrm flipV="1">
              <a:off x="2931791" y="7074828"/>
              <a:ext cx="957201" cy="647580"/>
            </a:xfrm>
            <a:prstGeom prst="bentConnector3">
              <a:avLst/>
            </a:prstGeom>
            <a:ln w="12700">
              <a:solidFill>
                <a:srgbClr val="505050"/>
              </a:solidFill>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a:off x="8231405" y="6685669"/>
              <a:ext cx="416899" cy="0"/>
            </a:xfrm>
            <a:prstGeom prst="straightConnector1">
              <a:avLst/>
            </a:prstGeom>
            <a:ln w="12700" cmpd="sng">
              <a:solidFill>
                <a:srgbClr val="505050"/>
              </a:solidFill>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49" name="Rounded Rectangle 48"/>
          <p:cNvSpPr/>
          <p:nvPr/>
        </p:nvSpPr>
        <p:spPr>
          <a:xfrm>
            <a:off x="9188172" y="2915452"/>
            <a:ext cx="848389" cy="848389"/>
          </a:xfrm>
          <a:prstGeom prst="roundRect">
            <a:avLst/>
          </a:prstGeom>
          <a:solidFill>
            <a:srgbClr val="3BB7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9"/>
            <a:r>
              <a:rPr lang="en-US" sz="2000" kern="0">
                <a:solidFill>
                  <a:srgbClr val="FFFFFF"/>
                </a:solidFill>
                <a:latin typeface="Segoe UI" panose="020B0502040204020203" pitchFamily="34" charset="0"/>
                <a:ea typeface="Segoe UI" panose="020B0502040204020203" pitchFamily="34" charset="0"/>
                <a:cs typeface="Segoe UI" panose="020B0502040204020203" pitchFamily="34" charset="0"/>
              </a:rPr>
              <a:t>.APK</a:t>
            </a:r>
          </a:p>
        </p:txBody>
      </p:sp>
      <p:sp>
        <p:nvSpPr>
          <p:cNvPr id="50" name="Oval 49"/>
          <p:cNvSpPr/>
          <p:nvPr/>
        </p:nvSpPr>
        <p:spPr>
          <a:xfrm>
            <a:off x="7974962" y="2897702"/>
            <a:ext cx="890845" cy="890845"/>
          </a:xfrm>
          <a:prstGeom prst="ellipse">
            <a:avLst/>
          </a:prstGeom>
          <a:solidFill>
            <a:srgbClr val="A5A5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9"/>
            <a:r>
              <a:rPr lang="en-US" sz="900" kern="0">
                <a:solidFill>
                  <a:srgbClr val="FFFFFF"/>
                </a:solidFill>
                <a:latin typeface="Segoe UI" panose="020B0502040204020203" pitchFamily="34" charset="0"/>
                <a:ea typeface="Segoe UI" panose="020B0502040204020203" pitchFamily="34" charset="0"/>
                <a:cs typeface="Segoe UI" panose="020B0502040204020203" pitchFamily="34" charset="0"/>
              </a:rPr>
              <a:t>Compile and Link</a:t>
            </a:r>
          </a:p>
        </p:txBody>
      </p:sp>
      <p:cxnSp>
        <p:nvCxnSpPr>
          <p:cNvPr id="51" name="Straight Arrow Connector 50"/>
          <p:cNvCxnSpPr/>
          <p:nvPr/>
        </p:nvCxnSpPr>
        <p:spPr>
          <a:xfrm>
            <a:off x="8906665" y="3342835"/>
            <a:ext cx="208451" cy="0"/>
          </a:xfrm>
          <a:prstGeom prst="straightConnector1">
            <a:avLst/>
          </a:prstGeom>
          <a:ln w="12700" cmpd="sng">
            <a:solidFill>
              <a:srgbClr val="50505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2" name="TextBox 51"/>
          <p:cNvSpPr txBox="1"/>
          <p:nvPr/>
        </p:nvSpPr>
        <p:spPr>
          <a:xfrm>
            <a:off x="6439700" y="2692691"/>
            <a:ext cx="634712" cy="307777"/>
          </a:xfrm>
          <a:prstGeom prst="rect">
            <a:avLst/>
          </a:prstGeom>
          <a:noFill/>
        </p:spPr>
        <p:txBody>
          <a:bodyPr wrap="square" rtlCol="0">
            <a:spAutoFit/>
          </a:bodyPr>
          <a:lstStyle/>
          <a:p>
            <a:pPr defTabSz="457189"/>
            <a:r>
              <a:rPr lang="en-US" sz="1400" kern="0" dirty="0">
                <a:latin typeface="Segoe UI" panose="020B0502040204020203" pitchFamily="34" charset="0"/>
                <a:ea typeface="Segoe UI" panose="020B0502040204020203" pitchFamily="34" charset="0"/>
                <a:cs typeface="Segoe UI" panose="020B0502040204020203" pitchFamily="34" charset="0"/>
              </a:rPr>
              <a:t>.NET</a:t>
            </a:r>
          </a:p>
        </p:txBody>
      </p:sp>
      <p:sp>
        <p:nvSpPr>
          <p:cNvPr id="53" name="TextBox 52"/>
          <p:cNvSpPr txBox="1"/>
          <p:nvPr/>
        </p:nvSpPr>
        <p:spPr>
          <a:xfrm>
            <a:off x="6506759" y="3178063"/>
            <a:ext cx="477164" cy="307777"/>
          </a:xfrm>
          <a:prstGeom prst="rect">
            <a:avLst/>
          </a:prstGeom>
          <a:noFill/>
        </p:spPr>
        <p:txBody>
          <a:bodyPr wrap="square" rtlCol="0">
            <a:spAutoFit/>
          </a:bodyPr>
          <a:lstStyle/>
          <a:p>
            <a:pPr defTabSz="457189"/>
            <a:r>
              <a:rPr lang="en-US" sz="1400" kern="0">
                <a:latin typeface="Segoe UI" panose="020B0502040204020203" pitchFamily="34" charset="0"/>
                <a:ea typeface="Segoe UI" panose="020B0502040204020203" pitchFamily="34" charset="0"/>
                <a:cs typeface="Segoe UI" panose="020B0502040204020203" pitchFamily="34" charset="0"/>
              </a:rPr>
              <a:t>C#</a:t>
            </a:r>
          </a:p>
        </p:txBody>
      </p:sp>
      <p:sp>
        <p:nvSpPr>
          <p:cNvPr id="54" name="TextBox 53"/>
          <p:cNvSpPr txBox="1"/>
          <p:nvPr/>
        </p:nvSpPr>
        <p:spPr>
          <a:xfrm>
            <a:off x="6506759" y="3663436"/>
            <a:ext cx="1050751" cy="307777"/>
          </a:xfrm>
          <a:prstGeom prst="rect">
            <a:avLst/>
          </a:prstGeom>
          <a:noFill/>
        </p:spPr>
        <p:txBody>
          <a:bodyPr wrap="square" rtlCol="0">
            <a:spAutoFit/>
          </a:bodyPr>
          <a:lstStyle/>
          <a:p>
            <a:pPr defTabSz="457189"/>
            <a:r>
              <a:rPr lang="en-US" sz="1400" kern="0">
                <a:latin typeface="Segoe UI" panose="020B0502040204020203" pitchFamily="34" charset="0"/>
                <a:ea typeface="Segoe UI" panose="020B0502040204020203" pitchFamily="34" charset="0"/>
                <a:cs typeface="Segoe UI" panose="020B0502040204020203" pitchFamily="34" charset="0"/>
              </a:rPr>
              <a:t>Bindings</a:t>
            </a:r>
          </a:p>
        </p:txBody>
      </p:sp>
      <p:cxnSp>
        <p:nvCxnSpPr>
          <p:cNvPr id="55" name="Straight Connector 54"/>
          <p:cNvCxnSpPr/>
          <p:nvPr/>
        </p:nvCxnSpPr>
        <p:spPr>
          <a:xfrm flipH="1" flipV="1">
            <a:off x="7074411" y="3339022"/>
            <a:ext cx="838368" cy="625"/>
          </a:xfrm>
          <a:prstGeom prst="line">
            <a:avLst/>
          </a:prstGeom>
          <a:ln w="12700">
            <a:solidFill>
              <a:srgbClr val="505050"/>
            </a:solidFill>
          </a:ln>
        </p:spPr>
        <p:style>
          <a:lnRef idx="1">
            <a:schemeClr val="accent1"/>
          </a:lnRef>
          <a:fillRef idx="0">
            <a:schemeClr val="accent1"/>
          </a:fillRef>
          <a:effectRef idx="0">
            <a:schemeClr val="accent1"/>
          </a:effectRef>
          <a:fontRef idx="minor">
            <a:schemeClr val="tx1"/>
          </a:fontRef>
        </p:style>
      </p:cxnSp>
      <p:cxnSp>
        <p:nvCxnSpPr>
          <p:cNvPr id="56" name="Elbow Connector 55"/>
          <p:cNvCxnSpPr>
            <a:cxnSpLocks/>
            <a:stCxn id="52" idx="3"/>
          </p:cNvCxnSpPr>
          <p:nvPr/>
        </p:nvCxnSpPr>
        <p:spPr>
          <a:xfrm>
            <a:off x="7074412" y="2846580"/>
            <a:ext cx="838368" cy="330860"/>
          </a:xfrm>
          <a:prstGeom prst="bentConnector3">
            <a:avLst/>
          </a:prstGeom>
          <a:ln w="12700">
            <a:solidFill>
              <a:srgbClr val="505050"/>
            </a:solidFill>
          </a:ln>
        </p:spPr>
        <p:style>
          <a:lnRef idx="1">
            <a:schemeClr val="accent1"/>
          </a:lnRef>
          <a:fillRef idx="0">
            <a:schemeClr val="accent1"/>
          </a:fillRef>
          <a:effectRef idx="0">
            <a:schemeClr val="accent1"/>
          </a:effectRef>
          <a:fontRef idx="minor">
            <a:schemeClr val="tx1"/>
          </a:fontRef>
        </p:style>
      </p:cxnSp>
      <p:cxnSp>
        <p:nvCxnSpPr>
          <p:cNvPr id="57" name="Elbow Connector 56"/>
          <p:cNvCxnSpPr/>
          <p:nvPr/>
        </p:nvCxnSpPr>
        <p:spPr>
          <a:xfrm flipV="1">
            <a:off x="7434178" y="3537414"/>
            <a:ext cx="478601" cy="323791"/>
          </a:xfrm>
          <a:prstGeom prst="bentConnector3">
            <a:avLst/>
          </a:prstGeom>
          <a:ln w="12700">
            <a:solidFill>
              <a:srgbClr val="505050"/>
            </a:solidFill>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p:nvPr/>
        </p:nvCxnSpPr>
        <p:spPr>
          <a:xfrm>
            <a:off x="10083984" y="3342835"/>
            <a:ext cx="208451" cy="0"/>
          </a:xfrm>
          <a:prstGeom prst="straightConnector1">
            <a:avLst/>
          </a:prstGeom>
          <a:ln w="12700" cmpd="sng">
            <a:solidFill>
              <a:srgbClr val="50505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63" name="Group 62"/>
          <p:cNvGrpSpPr/>
          <p:nvPr/>
        </p:nvGrpSpPr>
        <p:grpSpPr>
          <a:xfrm>
            <a:off x="10401070" y="2090539"/>
            <a:ext cx="1263863" cy="2170695"/>
            <a:chOff x="8058621" y="4076700"/>
            <a:chExt cx="2527726" cy="4341390"/>
          </a:xfrm>
        </p:grpSpPr>
        <p:pic>
          <p:nvPicPr>
            <p:cNvPr id="64" name="Picture 6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058621" y="4076700"/>
              <a:ext cx="2527726" cy="4341390"/>
            </a:xfrm>
            <a:prstGeom prst="rect">
              <a:avLst/>
            </a:prstGeom>
          </p:spPr>
        </p:pic>
        <p:sp>
          <p:nvSpPr>
            <p:cNvPr id="65" name="Rectangle 64"/>
            <p:cNvSpPr/>
            <p:nvPr/>
          </p:nvSpPr>
          <p:spPr>
            <a:xfrm>
              <a:off x="8290560" y="4320540"/>
              <a:ext cx="2057400" cy="3436620"/>
            </a:xfrm>
            <a:prstGeom prst="rect">
              <a:avLst/>
            </a:prstGeom>
            <a:solidFill>
              <a:srgbClr val="3BB7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9"/>
              <a:endParaRPr lang="en-US" sz="900" kern="0">
                <a:solidFill>
                  <a:srgbClr val="FFFFFF"/>
                </a:solidFill>
                <a:latin typeface="Calibri" panose="020F0502020204030204"/>
              </a:endParaRPr>
            </a:p>
          </p:txBody>
        </p:sp>
        <p:sp>
          <p:nvSpPr>
            <p:cNvPr id="66" name="Oval 65"/>
            <p:cNvSpPr/>
            <p:nvPr/>
          </p:nvSpPr>
          <p:spPr>
            <a:xfrm>
              <a:off x="8471535" y="4657619"/>
              <a:ext cx="1695450" cy="1695450"/>
            </a:xfrm>
            <a:prstGeom prst="ellipse">
              <a:avLst/>
            </a:prstGeom>
            <a:solidFill>
              <a:srgbClr val="2C88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9"/>
              <a:r>
                <a:rPr lang="en-US" sz="1000" kern="0">
                  <a:solidFill>
                    <a:srgbClr val="FFFFFF"/>
                  </a:solidFill>
                  <a:latin typeface="Segoe UI" panose="020B0502040204020203" pitchFamily="34" charset="0"/>
                  <a:ea typeface="Segoe UI" panose="020B0502040204020203" pitchFamily="34" charset="0"/>
                  <a:cs typeface="Segoe UI" panose="020B0502040204020203" pitchFamily="34" charset="0"/>
                </a:rPr>
                <a:t>IL</a:t>
              </a:r>
              <a:br>
                <a:rPr lang="en-US" sz="1000" kern="0">
                  <a:solidFill>
                    <a:srgbClr val="FFFFFF"/>
                  </a:solidFill>
                  <a:latin typeface="Segoe UI" panose="020B0502040204020203" pitchFamily="34" charset="0"/>
                  <a:ea typeface="Segoe UI" panose="020B0502040204020203" pitchFamily="34" charset="0"/>
                  <a:cs typeface="Segoe UI" panose="020B0502040204020203" pitchFamily="34" charset="0"/>
                </a:rPr>
              </a:br>
              <a:r>
                <a:rPr lang="en-US" sz="1000" kern="0">
                  <a:solidFill>
                    <a:srgbClr val="FFFFFF"/>
                  </a:solidFill>
                  <a:latin typeface="Segoe UI" panose="020B0502040204020203" pitchFamily="34" charset="0"/>
                  <a:ea typeface="Segoe UI" panose="020B0502040204020203" pitchFamily="34" charset="0"/>
                  <a:cs typeface="Segoe UI" panose="020B0502040204020203" pitchFamily="34" charset="0"/>
                </a:rPr>
                <a:t>+</a:t>
              </a:r>
              <a:br>
                <a:rPr lang="en-US" sz="1000" kern="0">
                  <a:solidFill>
                    <a:srgbClr val="FFFFFF"/>
                  </a:solidFill>
                  <a:latin typeface="Segoe UI" panose="020B0502040204020203" pitchFamily="34" charset="0"/>
                  <a:ea typeface="Segoe UI" panose="020B0502040204020203" pitchFamily="34" charset="0"/>
                  <a:cs typeface="Segoe UI" panose="020B0502040204020203" pitchFamily="34" charset="0"/>
                </a:rPr>
              </a:br>
              <a:r>
                <a:rPr lang="en-US" sz="1000" kern="0">
                  <a:solidFill>
                    <a:srgbClr val="FFFFFF"/>
                  </a:solidFill>
                  <a:latin typeface="Segoe UI" panose="020B0502040204020203" pitchFamily="34" charset="0"/>
                  <a:ea typeface="Segoe UI" panose="020B0502040204020203" pitchFamily="34" charset="0"/>
                  <a:cs typeface="Segoe UI" panose="020B0502040204020203" pitchFamily="34" charset="0"/>
                </a:rPr>
                <a:t>JIT</a:t>
              </a:r>
            </a:p>
          </p:txBody>
        </p:sp>
        <p:sp>
          <p:nvSpPr>
            <p:cNvPr id="67" name="TextBox 66"/>
            <p:cNvSpPr txBox="1"/>
            <p:nvPr/>
          </p:nvSpPr>
          <p:spPr>
            <a:xfrm>
              <a:off x="8414929" y="6641076"/>
              <a:ext cx="1876428" cy="1056700"/>
            </a:xfrm>
            <a:prstGeom prst="rect">
              <a:avLst/>
            </a:prstGeom>
            <a:noFill/>
          </p:spPr>
          <p:txBody>
            <a:bodyPr wrap="square" rtlCol="0">
              <a:spAutoFit/>
            </a:bodyPr>
            <a:lstStyle/>
            <a:p>
              <a:pPr defTabSz="457189">
                <a:lnSpc>
                  <a:spcPts val="1700"/>
                </a:lnSpc>
              </a:pPr>
              <a:r>
                <a:rPr lang="en-US" sz="1600" kern="0">
                  <a:solidFill>
                    <a:srgbClr val="FFFFFF"/>
                  </a:solidFill>
                  <a:latin typeface="Segoe UI" panose="020B0502040204020203" pitchFamily="34" charset="0"/>
                  <a:ea typeface="Segoe UI" panose="020B0502040204020203" pitchFamily="34" charset="0"/>
                  <a:cs typeface="Segoe UI" panose="020B0502040204020203" pitchFamily="34" charset="0"/>
                </a:rPr>
                <a:t>Runs natively</a:t>
              </a:r>
            </a:p>
          </p:txBody>
        </p:sp>
      </p:grpSp>
    </p:spTree>
    <p:extLst>
      <p:ext uri="{BB962C8B-B14F-4D97-AF65-F5344CB8AC3E}">
        <p14:creationId xmlns:p14="http://schemas.microsoft.com/office/powerpoint/2010/main" val="998822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a:t>Full App Platform</a:t>
            </a:r>
          </a:p>
        </p:txBody>
      </p:sp>
      <p:sp>
        <p:nvSpPr>
          <p:cNvPr id="10" name="Text Placeholder 18"/>
          <p:cNvSpPr txBox="1">
            <a:spLocks/>
          </p:cNvSpPr>
          <p:nvPr/>
        </p:nvSpPr>
        <p:spPr>
          <a:xfrm>
            <a:off x="6471009" y="487580"/>
            <a:ext cx="5998846" cy="3983055"/>
          </a:xfrm>
          <a:prstGeom prst="rect">
            <a:avLst/>
          </a:prstGeom>
        </p:spPr>
        <p:txBody>
          <a:bodyPr vert="horz" wrap="square" lIns="143418" tIns="89637" rIns="143418" bIns="89637" rtlCol="0">
            <a:no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None/>
              <a:tabLst/>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457179">
              <a:lnSpc>
                <a:spcPct val="100000"/>
              </a:lnSpc>
              <a:spcBef>
                <a:spcPts val="500"/>
              </a:spcBef>
            </a:pPr>
            <a:r>
              <a:rPr lang="en-US" sz="2550" dirty="0">
                <a:solidFill>
                  <a:srgbClr val="3BB7A8"/>
                </a:solidFill>
                <a:latin typeface="Segoe UI" charset="0"/>
                <a:ea typeface="Segoe UI" charset="0"/>
                <a:cs typeface="Segoe UI" charset="0"/>
                <a:sym typeface="Segoe UI"/>
              </a:rPr>
              <a:t>✓</a:t>
            </a:r>
            <a:r>
              <a:rPr lang="en-US" sz="2550" dirty="0">
                <a:solidFill>
                  <a:srgbClr val="505050"/>
                </a:solidFill>
                <a:latin typeface="Segoe UI" charset="0"/>
                <a:ea typeface="Segoe UI" charset="0"/>
                <a:cs typeface="Segoe UI" charset="0"/>
                <a:sym typeface="Segoe UI"/>
              </a:rPr>
              <a:t>  40+ Pages, layouts, and controls</a:t>
            </a:r>
          </a:p>
          <a:p>
            <a:pPr marL="0" indent="0" defTabSz="457179">
              <a:lnSpc>
                <a:spcPct val="100000"/>
              </a:lnSpc>
              <a:spcBef>
                <a:spcPts val="500"/>
              </a:spcBef>
            </a:pPr>
            <a:r>
              <a:rPr lang="en-US" sz="2550" dirty="0">
                <a:solidFill>
                  <a:srgbClr val="505050"/>
                </a:solidFill>
                <a:latin typeface="Segoe UI" charset="0"/>
                <a:ea typeface="Segoe UI" charset="0"/>
                <a:cs typeface="Segoe UI" charset="0"/>
                <a:sym typeface="Segoe UI"/>
              </a:rPr>
              <a:t>    (Build from C# or XAML)</a:t>
            </a:r>
          </a:p>
          <a:p>
            <a:pPr marL="0" indent="0" defTabSz="457179">
              <a:lnSpc>
                <a:spcPct val="100000"/>
              </a:lnSpc>
              <a:spcBef>
                <a:spcPts val="500"/>
              </a:spcBef>
            </a:pPr>
            <a:r>
              <a:rPr lang="en-US" sz="2550" dirty="0">
                <a:solidFill>
                  <a:srgbClr val="3BB7A8"/>
                </a:solidFill>
                <a:latin typeface="Segoe UI" charset="0"/>
                <a:ea typeface="Segoe UI" charset="0"/>
                <a:cs typeface="Segoe UI" charset="0"/>
                <a:sym typeface="Segoe UI"/>
              </a:rPr>
              <a:t>✓</a:t>
            </a:r>
            <a:r>
              <a:rPr lang="en-US" sz="2550" dirty="0">
                <a:solidFill>
                  <a:srgbClr val="505050"/>
                </a:solidFill>
                <a:latin typeface="Segoe UI" charset="0"/>
                <a:ea typeface="Segoe UI" charset="0"/>
                <a:cs typeface="Segoe UI" charset="0"/>
                <a:sym typeface="Segoe UI"/>
              </a:rPr>
              <a:t>  Two-way data binding</a:t>
            </a:r>
          </a:p>
          <a:p>
            <a:pPr marL="0" indent="0" defTabSz="457179">
              <a:lnSpc>
                <a:spcPct val="100000"/>
              </a:lnSpc>
              <a:spcBef>
                <a:spcPts val="500"/>
              </a:spcBef>
            </a:pPr>
            <a:r>
              <a:rPr lang="en-US" sz="2550" dirty="0">
                <a:solidFill>
                  <a:srgbClr val="3BB7A8"/>
                </a:solidFill>
                <a:latin typeface="Segoe UI" charset="0"/>
                <a:ea typeface="Segoe UI" charset="0"/>
                <a:cs typeface="Segoe UI" charset="0"/>
                <a:sym typeface="Segoe UI"/>
              </a:rPr>
              <a:t>✓</a:t>
            </a:r>
            <a:r>
              <a:rPr lang="en-US" sz="2550" dirty="0">
                <a:solidFill>
                  <a:srgbClr val="505050"/>
                </a:solidFill>
                <a:latin typeface="Segoe UI" charset="0"/>
                <a:ea typeface="Segoe UI" charset="0"/>
                <a:cs typeface="Segoe UI" charset="0"/>
                <a:sym typeface="Segoe UI"/>
              </a:rPr>
              <a:t>  Navigation</a:t>
            </a:r>
          </a:p>
          <a:p>
            <a:pPr marL="0" indent="0" defTabSz="457179">
              <a:lnSpc>
                <a:spcPct val="100000"/>
              </a:lnSpc>
              <a:spcBef>
                <a:spcPts val="500"/>
              </a:spcBef>
            </a:pPr>
            <a:r>
              <a:rPr lang="en-US" sz="2550" dirty="0">
                <a:solidFill>
                  <a:srgbClr val="3BB7A8"/>
                </a:solidFill>
                <a:latin typeface="Segoe UI" charset="0"/>
                <a:ea typeface="Segoe UI" charset="0"/>
                <a:cs typeface="Segoe UI" charset="0"/>
                <a:sym typeface="Segoe UI"/>
              </a:rPr>
              <a:t>✓</a:t>
            </a:r>
            <a:r>
              <a:rPr lang="en-US" sz="2550" dirty="0">
                <a:solidFill>
                  <a:srgbClr val="505050"/>
                </a:solidFill>
                <a:latin typeface="Segoe UI" charset="0"/>
                <a:ea typeface="Segoe UI" charset="0"/>
                <a:cs typeface="Segoe UI" charset="0"/>
                <a:sym typeface="Segoe UI"/>
              </a:rPr>
              <a:t>  Visual State Manager</a:t>
            </a:r>
          </a:p>
          <a:p>
            <a:pPr marL="0" indent="0" defTabSz="457179">
              <a:lnSpc>
                <a:spcPct val="100000"/>
              </a:lnSpc>
              <a:spcBef>
                <a:spcPts val="500"/>
              </a:spcBef>
            </a:pPr>
            <a:r>
              <a:rPr lang="en-US" sz="2550" dirty="0">
                <a:solidFill>
                  <a:srgbClr val="3BB7A8"/>
                </a:solidFill>
                <a:latin typeface="Segoe UI" charset="0"/>
                <a:ea typeface="Segoe UI" charset="0"/>
                <a:cs typeface="Segoe UI" charset="0"/>
                <a:sym typeface="Segoe UI"/>
              </a:rPr>
              <a:t>✓</a:t>
            </a:r>
            <a:r>
              <a:rPr lang="en-US" sz="2550" dirty="0">
                <a:solidFill>
                  <a:srgbClr val="505050"/>
                </a:solidFill>
                <a:latin typeface="Segoe UI" charset="0"/>
                <a:ea typeface="Segoe UI" charset="0"/>
                <a:cs typeface="Segoe UI" charset="0"/>
                <a:sym typeface="Segoe UI"/>
              </a:rPr>
              <a:t>  Animation API</a:t>
            </a:r>
          </a:p>
          <a:p>
            <a:pPr marL="0" indent="0" defTabSz="457179">
              <a:lnSpc>
                <a:spcPct val="100000"/>
              </a:lnSpc>
              <a:spcBef>
                <a:spcPts val="500"/>
              </a:spcBef>
            </a:pPr>
            <a:r>
              <a:rPr lang="en-US" sz="2550" dirty="0">
                <a:solidFill>
                  <a:srgbClr val="3BB7A8"/>
                </a:solidFill>
                <a:latin typeface="Segoe UI" charset="0"/>
                <a:ea typeface="Segoe UI" charset="0"/>
                <a:cs typeface="Segoe UI" charset="0"/>
                <a:sym typeface="Segoe UI"/>
              </a:rPr>
              <a:t>✓</a:t>
            </a:r>
            <a:r>
              <a:rPr lang="en-US" sz="2550" dirty="0">
                <a:solidFill>
                  <a:srgbClr val="505050"/>
                </a:solidFill>
                <a:latin typeface="Segoe UI" charset="0"/>
                <a:ea typeface="Segoe UI" charset="0"/>
                <a:cs typeface="Segoe UI" charset="0"/>
                <a:sym typeface="Segoe UI"/>
              </a:rPr>
              <a:t>  Dependency Service</a:t>
            </a:r>
          </a:p>
          <a:p>
            <a:pPr marL="0" indent="0" defTabSz="457179">
              <a:lnSpc>
                <a:spcPct val="100000"/>
              </a:lnSpc>
              <a:spcBef>
                <a:spcPts val="500"/>
              </a:spcBef>
            </a:pPr>
            <a:r>
              <a:rPr lang="en-US" sz="2550" dirty="0">
                <a:solidFill>
                  <a:srgbClr val="3BB7A8"/>
                </a:solidFill>
                <a:latin typeface="Segoe UI" charset="0"/>
                <a:ea typeface="Segoe UI" charset="0"/>
                <a:cs typeface="Segoe UI" charset="0"/>
                <a:sym typeface="Segoe UI"/>
              </a:rPr>
              <a:t>✓</a:t>
            </a:r>
            <a:r>
              <a:rPr lang="en-US" sz="2550" dirty="0">
                <a:solidFill>
                  <a:srgbClr val="505050"/>
                </a:solidFill>
                <a:latin typeface="Segoe UI" charset="0"/>
                <a:ea typeface="Segoe UI" charset="0"/>
                <a:cs typeface="Segoe UI" charset="0"/>
                <a:sym typeface="Segoe UI"/>
              </a:rPr>
              <a:t>  Messaging Center</a:t>
            </a:r>
          </a:p>
          <a:p>
            <a:pPr marL="0" indent="0" defTabSz="457179">
              <a:lnSpc>
                <a:spcPct val="100000"/>
              </a:lnSpc>
              <a:spcBef>
                <a:spcPts val="500"/>
              </a:spcBef>
            </a:pPr>
            <a:r>
              <a:rPr lang="en-US" sz="2550" dirty="0">
                <a:solidFill>
                  <a:srgbClr val="3BB7A8"/>
                </a:solidFill>
                <a:latin typeface="Segoe UI" charset="0"/>
                <a:ea typeface="Segoe UI" charset="0"/>
                <a:cs typeface="Segoe UI" charset="0"/>
                <a:sym typeface="Segoe UI"/>
              </a:rPr>
              <a:t>✓</a:t>
            </a:r>
            <a:r>
              <a:rPr lang="en-US" sz="2550" dirty="0">
                <a:solidFill>
                  <a:srgbClr val="505050"/>
                </a:solidFill>
                <a:latin typeface="Segoe UI" charset="0"/>
                <a:ea typeface="Segoe UI" charset="0"/>
                <a:cs typeface="Segoe UI" charset="0"/>
                <a:sym typeface="Segoe UI"/>
              </a:rPr>
              <a:t>  CI/CD Support</a:t>
            </a:r>
          </a:p>
          <a:p>
            <a:pPr marL="0" indent="0" defTabSz="457179">
              <a:lnSpc>
                <a:spcPct val="100000"/>
              </a:lnSpc>
              <a:spcBef>
                <a:spcPts val="500"/>
              </a:spcBef>
            </a:pPr>
            <a:r>
              <a:rPr lang="en-US" sz="2550" dirty="0">
                <a:solidFill>
                  <a:srgbClr val="3BB7A8"/>
                </a:solidFill>
                <a:latin typeface="Segoe UI" charset="0"/>
                <a:ea typeface="Segoe UI" charset="0"/>
                <a:cs typeface="Segoe UI" charset="0"/>
                <a:sym typeface="Segoe UI"/>
              </a:rPr>
              <a:t>✓</a:t>
            </a:r>
            <a:r>
              <a:rPr lang="en-US" sz="2550" dirty="0">
                <a:solidFill>
                  <a:srgbClr val="505050"/>
                </a:solidFill>
                <a:latin typeface="Segoe UI" charset="0"/>
                <a:ea typeface="Segoe UI" charset="0"/>
                <a:cs typeface="Segoe UI" charset="0"/>
                <a:sym typeface="Segoe UI"/>
              </a:rPr>
              <a:t>  Hybrid Development with Blazor</a:t>
            </a:r>
          </a:p>
          <a:p>
            <a:pPr marL="0" indent="0" defTabSz="457179">
              <a:lnSpc>
                <a:spcPct val="100000"/>
              </a:lnSpc>
              <a:spcBef>
                <a:spcPts val="500"/>
              </a:spcBef>
            </a:pPr>
            <a:r>
              <a:rPr lang="en-US" sz="2550" dirty="0">
                <a:solidFill>
                  <a:srgbClr val="3BB7A8"/>
                </a:solidFill>
                <a:latin typeface="Segoe UI" charset="0"/>
                <a:ea typeface="Segoe UI" charset="0"/>
                <a:cs typeface="Segoe UI" charset="0"/>
                <a:sym typeface="Segoe UI"/>
              </a:rPr>
              <a:t>✓</a:t>
            </a:r>
            <a:r>
              <a:rPr lang="en-US" sz="2550" dirty="0">
                <a:solidFill>
                  <a:srgbClr val="505050"/>
                </a:solidFill>
                <a:latin typeface="Segoe UI" charset="0"/>
                <a:ea typeface="Segoe UI" charset="0"/>
                <a:cs typeface="Segoe UI" charset="0"/>
                <a:sym typeface="Segoe UI"/>
              </a:rPr>
              <a:t>  Platform API Access</a:t>
            </a:r>
          </a:p>
          <a:p>
            <a:pPr marL="0" indent="0" defTabSz="457179">
              <a:lnSpc>
                <a:spcPct val="100000"/>
              </a:lnSpc>
              <a:spcBef>
                <a:spcPts val="500"/>
              </a:spcBef>
            </a:pPr>
            <a:r>
              <a:rPr lang="en-US" sz="2550" dirty="0">
                <a:solidFill>
                  <a:srgbClr val="3BB7A8"/>
                </a:solidFill>
                <a:latin typeface="Segoe UI" charset="0"/>
                <a:ea typeface="Segoe UI" charset="0"/>
                <a:cs typeface="Segoe UI" charset="0"/>
                <a:sym typeface="Segoe UI"/>
              </a:rPr>
              <a:t>✓</a:t>
            </a:r>
            <a:r>
              <a:rPr lang="en-US" sz="2550" dirty="0">
                <a:solidFill>
                  <a:srgbClr val="505050"/>
                </a:solidFill>
                <a:latin typeface="Segoe UI" charset="0"/>
                <a:ea typeface="Segoe UI" charset="0"/>
                <a:cs typeface="Segoe UI" charset="0"/>
                <a:sym typeface="Segoe UI"/>
              </a:rPr>
              <a:t>  Images, Icons, Fonts, Splash Screens</a:t>
            </a:r>
          </a:p>
          <a:p>
            <a:pPr marL="0" indent="0" defTabSz="457179">
              <a:lnSpc>
                <a:spcPct val="100000"/>
              </a:lnSpc>
              <a:spcBef>
                <a:spcPts val="500"/>
              </a:spcBef>
            </a:pPr>
            <a:r>
              <a:rPr lang="en-US" sz="2550" dirty="0">
                <a:solidFill>
                  <a:srgbClr val="3BB7A8"/>
                </a:solidFill>
                <a:latin typeface="Segoe UI" charset="0"/>
                <a:ea typeface="Segoe UI" charset="0"/>
                <a:cs typeface="Segoe UI" charset="0"/>
                <a:sym typeface="Segoe UI"/>
              </a:rPr>
              <a:t>✓</a:t>
            </a:r>
            <a:r>
              <a:rPr lang="en-US" sz="2550" dirty="0">
                <a:solidFill>
                  <a:srgbClr val="505050"/>
                </a:solidFill>
                <a:latin typeface="Segoe UI" charset="0"/>
                <a:ea typeface="Segoe UI" charset="0"/>
                <a:cs typeface="Segoe UI" charset="0"/>
                <a:sym typeface="Segoe UI"/>
              </a:rPr>
              <a:t>  Custom &amp; Default Themes</a:t>
            </a:r>
          </a:p>
          <a:p>
            <a:pPr marL="0" indent="0" defTabSz="457179">
              <a:lnSpc>
                <a:spcPct val="100000"/>
              </a:lnSpc>
              <a:spcBef>
                <a:spcPts val="500"/>
              </a:spcBef>
            </a:pPr>
            <a:endParaRPr lang="en-US" sz="2550" dirty="0">
              <a:solidFill>
                <a:srgbClr val="505050"/>
              </a:solidFill>
              <a:latin typeface="Segoe UI" charset="0"/>
              <a:ea typeface="Segoe UI" charset="0"/>
              <a:cs typeface="Segoe UI" charset="0"/>
              <a:sym typeface="Segoe UI"/>
            </a:endParaRPr>
          </a:p>
          <a:p>
            <a:pPr marL="0" indent="0" defTabSz="457179">
              <a:lnSpc>
                <a:spcPct val="100000"/>
              </a:lnSpc>
              <a:spcBef>
                <a:spcPts val="500"/>
              </a:spcBef>
            </a:pPr>
            <a:endParaRPr lang="en-US" sz="2550" dirty="0">
              <a:solidFill>
                <a:srgbClr val="505050"/>
              </a:solidFill>
              <a:latin typeface="Segoe UI" charset="0"/>
              <a:ea typeface="Segoe UI" charset="0"/>
              <a:cs typeface="Segoe UI" charset="0"/>
              <a:sym typeface="Segoe UI"/>
            </a:endParaRPr>
          </a:p>
          <a:p>
            <a:pPr marL="0" indent="0" defTabSz="457179">
              <a:lnSpc>
                <a:spcPct val="100000"/>
              </a:lnSpc>
              <a:spcBef>
                <a:spcPts val="500"/>
              </a:spcBef>
            </a:pPr>
            <a:endParaRPr lang="en-US" sz="2550" dirty="0">
              <a:solidFill>
                <a:srgbClr val="505050"/>
              </a:solidFill>
              <a:latin typeface="Segoe UI" charset="0"/>
              <a:ea typeface="Segoe UI" charset="0"/>
              <a:cs typeface="Segoe UI" charset="0"/>
              <a:sym typeface="Segoe UI"/>
            </a:endParaRPr>
          </a:p>
          <a:p>
            <a:pPr marL="0" indent="0" defTabSz="457179">
              <a:lnSpc>
                <a:spcPct val="100000"/>
              </a:lnSpc>
              <a:spcBef>
                <a:spcPts val="500"/>
              </a:spcBef>
            </a:pPr>
            <a:endParaRPr lang="en-US" sz="2550" dirty="0">
              <a:solidFill>
                <a:srgbClr val="505050"/>
              </a:solidFill>
              <a:latin typeface="Segoe UI" charset="0"/>
              <a:ea typeface="Segoe UI" charset="0"/>
              <a:cs typeface="Segoe UI" charset="0"/>
              <a:sym typeface="Segoe UI"/>
            </a:endParaRPr>
          </a:p>
        </p:txBody>
      </p:sp>
      <p:grpSp>
        <p:nvGrpSpPr>
          <p:cNvPr id="20" name="Group 19">
            <a:extLst>
              <a:ext uri="{FF2B5EF4-FFF2-40B4-BE49-F238E27FC236}">
                <a16:creationId xmlns:a16="http://schemas.microsoft.com/office/drawing/2014/main" id="{71B08EF2-CB2A-45BA-AD58-C7FA29BEA8E7}"/>
              </a:ext>
            </a:extLst>
          </p:cNvPr>
          <p:cNvGrpSpPr/>
          <p:nvPr/>
        </p:nvGrpSpPr>
        <p:grpSpPr>
          <a:xfrm>
            <a:off x="136181" y="2680593"/>
            <a:ext cx="6389031" cy="2772035"/>
            <a:chOff x="2103419" y="1858210"/>
            <a:chExt cx="8718412" cy="3782693"/>
          </a:xfrm>
        </p:grpSpPr>
        <p:sp>
          <p:nvSpPr>
            <p:cNvPr id="37" name="Rectangle 36">
              <a:extLst>
                <a:ext uri="{FF2B5EF4-FFF2-40B4-BE49-F238E27FC236}">
                  <a16:creationId xmlns:a16="http://schemas.microsoft.com/office/drawing/2014/main" id="{3C33F598-4A13-42FE-B3AC-2C63D21041B9}"/>
                </a:ext>
              </a:extLst>
            </p:cNvPr>
            <p:cNvSpPr/>
            <p:nvPr/>
          </p:nvSpPr>
          <p:spPr bwMode="auto">
            <a:xfrm>
              <a:off x="2129190" y="2793639"/>
              <a:ext cx="2112951" cy="5913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7" tIns="89637" rIns="33618" bIns="33618" rtlCol="0" anchor="b" anchorCtr="0"/>
            <a:lstStyle/>
            <a:p>
              <a:pPr algn="ctr" defTabSz="914007">
                <a:defRPr/>
              </a:pPr>
              <a:r>
                <a:rPr lang="en-US" sz="784" b="1" kern="0">
                  <a:gradFill>
                    <a:gsLst>
                      <a:gs pos="0">
                        <a:srgbClr val="FFFFFF"/>
                      </a:gs>
                      <a:gs pos="100000">
                        <a:srgbClr val="FFFFFF"/>
                      </a:gs>
                    </a:gsLst>
                    <a:lin ang="5400000" scaled="0"/>
                  </a:gradFill>
                  <a:latin typeface="Calibri" panose="020F0502020204030204"/>
                  <a:ea typeface="Segoe UI" pitchFamily="34" charset="0"/>
                  <a:cs typeface="Segoe UI" pitchFamily="34" charset="0"/>
                  <a:sym typeface="Segoe UI"/>
                </a:rPr>
                <a:t> </a:t>
              </a:r>
            </a:p>
          </p:txBody>
        </p:sp>
        <p:sp>
          <p:nvSpPr>
            <p:cNvPr id="38" name="Rectangle 37">
              <a:extLst>
                <a:ext uri="{FF2B5EF4-FFF2-40B4-BE49-F238E27FC236}">
                  <a16:creationId xmlns:a16="http://schemas.microsoft.com/office/drawing/2014/main" id="{FBEDE8FE-6976-49D0-90AF-AC02799F3AFA}"/>
                </a:ext>
              </a:extLst>
            </p:cNvPr>
            <p:cNvSpPr/>
            <p:nvPr/>
          </p:nvSpPr>
          <p:spPr bwMode="auto">
            <a:xfrm>
              <a:off x="6521106" y="2781634"/>
              <a:ext cx="2117505" cy="591366"/>
            </a:xfrm>
            <a:prstGeom prst="rect">
              <a:avLst/>
            </a:prstGeom>
            <a:solidFill>
              <a:schemeClr val="accent5">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7" tIns="89637" rIns="33618" bIns="33618" rtlCol="0" anchor="b" anchorCtr="0"/>
            <a:lstStyle/>
            <a:p>
              <a:pPr algn="ctr" defTabSz="914007">
                <a:defRPr/>
              </a:pPr>
              <a:r>
                <a:rPr lang="en-US" sz="784" b="1" kern="0">
                  <a:gradFill>
                    <a:gsLst>
                      <a:gs pos="0">
                        <a:srgbClr val="FFFFFF"/>
                      </a:gs>
                      <a:gs pos="100000">
                        <a:srgbClr val="FFFFFF"/>
                      </a:gs>
                    </a:gsLst>
                    <a:lin ang="5400000" scaled="0"/>
                  </a:gradFill>
                  <a:latin typeface="Calibri" panose="020F0502020204030204"/>
                  <a:ea typeface="Segoe UI" pitchFamily="34" charset="0"/>
                  <a:cs typeface="Segoe UI" pitchFamily="34" charset="0"/>
                  <a:sym typeface="Segoe UI"/>
                </a:rPr>
                <a:t> </a:t>
              </a:r>
            </a:p>
          </p:txBody>
        </p:sp>
        <p:sp>
          <p:nvSpPr>
            <p:cNvPr id="39" name="Rectangle 38">
              <a:extLst>
                <a:ext uri="{FF2B5EF4-FFF2-40B4-BE49-F238E27FC236}">
                  <a16:creationId xmlns:a16="http://schemas.microsoft.com/office/drawing/2014/main" id="{49CBB0E0-0CDB-444A-AD5A-F77F208A8397}"/>
                </a:ext>
              </a:extLst>
            </p:cNvPr>
            <p:cNvSpPr/>
            <p:nvPr/>
          </p:nvSpPr>
          <p:spPr bwMode="auto">
            <a:xfrm>
              <a:off x="4328680" y="2777480"/>
              <a:ext cx="2108483" cy="591366"/>
            </a:xfrm>
            <a:prstGeom prst="rect">
              <a:avLst/>
            </a:prstGeom>
            <a:solidFill>
              <a:srgbClr val="77D06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7" tIns="89637" rIns="33618" bIns="33618" rtlCol="0" anchor="b" anchorCtr="0"/>
            <a:lstStyle/>
            <a:p>
              <a:pPr algn="ctr" defTabSz="914007">
                <a:defRPr/>
              </a:pPr>
              <a:r>
                <a:rPr lang="en-US" sz="784" b="1" kern="0">
                  <a:gradFill>
                    <a:gsLst>
                      <a:gs pos="0">
                        <a:srgbClr val="FFFFFF"/>
                      </a:gs>
                      <a:gs pos="100000">
                        <a:srgbClr val="FFFFFF"/>
                      </a:gs>
                    </a:gsLst>
                    <a:lin ang="5400000" scaled="0"/>
                  </a:gradFill>
                  <a:latin typeface="Calibri" panose="020F0502020204030204"/>
                  <a:ea typeface="Segoe UI" pitchFamily="34" charset="0"/>
                  <a:cs typeface="Segoe UI" pitchFamily="34" charset="0"/>
                  <a:sym typeface="Segoe UI"/>
                </a:rPr>
                <a:t> </a:t>
              </a:r>
            </a:p>
          </p:txBody>
        </p:sp>
        <p:grpSp>
          <p:nvGrpSpPr>
            <p:cNvPr id="40" name="Group 39">
              <a:extLst>
                <a:ext uri="{FF2B5EF4-FFF2-40B4-BE49-F238E27FC236}">
                  <a16:creationId xmlns:a16="http://schemas.microsoft.com/office/drawing/2014/main" id="{744AD2BB-EB6C-496C-BAD8-F208634A0C1F}"/>
                </a:ext>
              </a:extLst>
            </p:cNvPr>
            <p:cNvGrpSpPr/>
            <p:nvPr/>
          </p:nvGrpSpPr>
          <p:grpSpPr>
            <a:xfrm>
              <a:off x="5008214" y="1858210"/>
              <a:ext cx="787267" cy="787267"/>
              <a:chOff x="11434337" y="2930084"/>
              <a:chExt cx="1574643" cy="1574643"/>
            </a:xfrm>
            <a:solidFill>
              <a:srgbClr val="77D065"/>
            </a:solidFill>
          </p:grpSpPr>
          <p:sp>
            <p:nvSpPr>
              <p:cNvPr id="60" name="Oval 59">
                <a:extLst>
                  <a:ext uri="{FF2B5EF4-FFF2-40B4-BE49-F238E27FC236}">
                    <a16:creationId xmlns:a16="http://schemas.microsoft.com/office/drawing/2014/main" id="{999D03DA-55E9-4F03-9016-A9B998743831}"/>
                  </a:ext>
                </a:extLst>
              </p:cNvPr>
              <p:cNvSpPr/>
              <p:nvPr/>
            </p:nvSpPr>
            <p:spPr bwMode="auto">
              <a:xfrm>
                <a:off x="11434337" y="2930084"/>
                <a:ext cx="1574643" cy="157464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7" tIns="89637" rIns="33618" bIns="33618" rtlCol="0" anchor="b" anchorCtr="0"/>
              <a:lstStyle/>
              <a:p>
                <a:pPr algn="ctr" defTabSz="914007">
                  <a:defRPr/>
                </a:pPr>
                <a:endParaRPr lang="en-US" sz="784" b="1" kern="0">
                  <a:gradFill>
                    <a:gsLst>
                      <a:gs pos="0">
                        <a:srgbClr val="FFFFFF"/>
                      </a:gs>
                      <a:gs pos="100000">
                        <a:srgbClr val="FFFFFF"/>
                      </a:gs>
                    </a:gsLst>
                    <a:lin ang="5400000" scaled="0"/>
                  </a:gradFill>
                  <a:latin typeface="Calibri" panose="020F0502020204030204"/>
                  <a:ea typeface="Segoe UI" pitchFamily="34" charset="0"/>
                  <a:cs typeface="Segoe UI" pitchFamily="34" charset="0"/>
                  <a:sym typeface="Segoe UI"/>
                </a:endParaRPr>
              </a:p>
            </p:txBody>
          </p:sp>
          <p:pic>
            <p:nvPicPr>
              <p:cNvPr id="61" name="Picture 60">
                <a:extLst>
                  <a:ext uri="{FF2B5EF4-FFF2-40B4-BE49-F238E27FC236}">
                    <a16:creationId xmlns:a16="http://schemas.microsoft.com/office/drawing/2014/main" id="{C5240DF9-FF78-4690-AFD1-E2A734020ED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884585" y="3297434"/>
                <a:ext cx="674145" cy="810875"/>
              </a:xfrm>
              <a:prstGeom prst="rect">
                <a:avLst/>
              </a:prstGeom>
              <a:grpFill/>
            </p:spPr>
          </p:pic>
        </p:grpSp>
        <p:grpSp>
          <p:nvGrpSpPr>
            <p:cNvPr id="41" name="Group 40">
              <a:extLst>
                <a:ext uri="{FF2B5EF4-FFF2-40B4-BE49-F238E27FC236}">
                  <a16:creationId xmlns:a16="http://schemas.microsoft.com/office/drawing/2014/main" id="{DAEE474D-9030-43B8-B513-C519A1D545C5}"/>
                </a:ext>
              </a:extLst>
            </p:cNvPr>
            <p:cNvGrpSpPr/>
            <p:nvPr/>
          </p:nvGrpSpPr>
          <p:grpSpPr>
            <a:xfrm>
              <a:off x="2810579" y="1869798"/>
              <a:ext cx="787267" cy="787267"/>
              <a:chOff x="3567813" y="1467990"/>
              <a:chExt cx="787322" cy="787322"/>
            </a:xfrm>
            <a:solidFill>
              <a:schemeClr val="accent3"/>
            </a:solidFill>
          </p:grpSpPr>
          <p:sp>
            <p:nvSpPr>
              <p:cNvPr id="58" name="Oval 57">
                <a:extLst>
                  <a:ext uri="{FF2B5EF4-FFF2-40B4-BE49-F238E27FC236}">
                    <a16:creationId xmlns:a16="http://schemas.microsoft.com/office/drawing/2014/main" id="{98BA7019-9830-458B-8611-5CEDA1A850F6}"/>
                  </a:ext>
                </a:extLst>
              </p:cNvPr>
              <p:cNvSpPr/>
              <p:nvPr/>
            </p:nvSpPr>
            <p:spPr bwMode="auto">
              <a:xfrm>
                <a:off x="3567813" y="1467990"/>
                <a:ext cx="787322" cy="787322"/>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7" tIns="89637" rIns="33618" bIns="33618" rtlCol="0" anchor="b" anchorCtr="0"/>
              <a:lstStyle/>
              <a:p>
                <a:pPr algn="ctr" defTabSz="914007">
                  <a:defRPr/>
                </a:pPr>
                <a:endParaRPr lang="en-US" sz="784" b="1" kern="0">
                  <a:gradFill>
                    <a:gsLst>
                      <a:gs pos="0">
                        <a:srgbClr val="FFFFFF"/>
                      </a:gs>
                      <a:gs pos="100000">
                        <a:srgbClr val="FFFFFF"/>
                      </a:gs>
                    </a:gsLst>
                    <a:lin ang="5400000" scaled="0"/>
                  </a:gradFill>
                  <a:latin typeface="Calibri" panose="020F0502020204030204"/>
                  <a:ea typeface="Segoe UI" pitchFamily="34" charset="0"/>
                  <a:cs typeface="Segoe UI" pitchFamily="34" charset="0"/>
                  <a:sym typeface="Segoe UI"/>
                </a:endParaRPr>
              </a:p>
            </p:txBody>
          </p:sp>
          <p:pic>
            <p:nvPicPr>
              <p:cNvPr id="59" name="Picture 2" descr="http://www.freeiconspng.com/uploads/ios-7-logo-png-14.png">
                <a:extLst>
                  <a:ext uri="{FF2B5EF4-FFF2-40B4-BE49-F238E27FC236}">
                    <a16:creationId xmlns:a16="http://schemas.microsoft.com/office/drawing/2014/main" id="{F5193781-1995-4464-AFA0-FC5F191DE972}"/>
                  </a:ext>
                </a:extLst>
              </p:cNvPr>
              <p:cNvPicPr>
                <a:picLocks noChangeAspect="1" noChangeArrowheads="1"/>
              </p:cNvPicPr>
              <p:nvPr/>
            </p:nvPicPr>
            <p:blipFill>
              <a:blip r:embed="rId4" cstate="email">
                <a:lum bright="70000" contrast="-70000"/>
                <a:extLst>
                  <a:ext uri="{28A0092B-C50C-407E-A947-70E740481C1C}">
                    <a14:useLocalDpi xmlns:a14="http://schemas.microsoft.com/office/drawing/2010/main"/>
                  </a:ext>
                </a:extLst>
              </a:blip>
              <a:srcRect/>
              <a:stretch>
                <a:fillRect/>
              </a:stretch>
            </p:blipFill>
            <p:spPr bwMode="auto">
              <a:xfrm>
                <a:off x="3724639" y="1707628"/>
                <a:ext cx="498220" cy="313622"/>
              </a:xfrm>
              <a:prstGeom prst="rect">
                <a:avLst/>
              </a:prstGeom>
              <a:grpFill/>
            </p:spPr>
          </p:pic>
        </p:grpSp>
        <p:sp>
          <p:nvSpPr>
            <p:cNvPr id="42" name="TextBox 41">
              <a:extLst>
                <a:ext uri="{FF2B5EF4-FFF2-40B4-BE49-F238E27FC236}">
                  <a16:creationId xmlns:a16="http://schemas.microsoft.com/office/drawing/2014/main" id="{603D3AD2-4002-48F5-88DD-975E0806597F}"/>
                </a:ext>
              </a:extLst>
            </p:cNvPr>
            <p:cNvSpPr txBox="1"/>
            <p:nvPr/>
          </p:nvSpPr>
          <p:spPr>
            <a:xfrm>
              <a:off x="7186225" y="1873961"/>
              <a:ext cx="787267" cy="787267"/>
            </a:xfrm>
            <a:prstGeom prst="ellipse">
              <a:avLst/>
            </a:prstGeom>
            <a:solidFill>
              <a:schemeClr val="accent5">
                <a:lumMod val="60000"/>
                <a:lumOff val="40000"/>
              </a:schemeClr>
            </a:solidFill>
          </p:spPr>
          <p:txBody>
            <a:bodyPr wrap="square" lIns="0" tIns="0" rIns="0" bIns="0" rtlCol="0" anchor="ctr" anchorCtr="0">
              <a:noAutofit/>
            </a:bodyPr>
            <a:lstStyle/>
            <a:p>
              <a:pPr algn="ctr" defTabSz="914358">
                <a:lnSpc>
                  <a:spcPct val="90000"/>
                </a:lnSpc>
                <a:spcAft>
                  <a:spcPts val="600"/>
                </a:spcAft>
                <a:defRPr/>
              </a:pPr>
              <a:endParaRPr lang="en-US" sz="2000" dirty="0">
                <a:solidFill>
                  <a:srgbClr val="FFFFFF"/>
                </a:solidFill>
                <a:latin typeface="Segoe UI Light"/>
              </a:endParaRPr>
            </a:p>
          </p:txBody>
        </p:sp>
        <p:sp>
          <p:nvSpPr>
            <p:cNvPr id="43" name="TextBox 42">
              <a:extLst>
                <a:ext uri="{FF2B5EF4-FFF2-40B4-BE49-F238E27FC236}">
                  <a16:creationId xmlns:a16="http://schemas.microsoft.com/office/drawing/2014/main" id="{A2C8617D-4E4D-4CEF-8E5C-FC40DF696BF8}"/>
                </a:ext>
              </a:extLst>
            </p:cNvPr>
            <p:cNvSpPr txBox="1"/>
            <p:nvPr/>
          </p:nvSpPr>
          <p:spPr>
            <a:xfrm>
              <a:off x="2742628" y="2693106"/>
              <a:ext cx="741202" cy="627844"/>
            </a:xfrm>
            <a:prstGeom prst="rect">
              <a:avLst/>
            </a:prstGeom>
            <a:noFill/>
          </p:spPr>
          <p:txBody>
            <a:bodyPr wrap="none" lIns="182867" tIns="146294" rIns="182867" bIns="146294" rtlCol="0">
              <a:spAutoFit/>
            </a:bodyPr>
            <a:lstStyle/>
            <a:p>
              <a:pPr defTabSz="914358">
                <a:lnSpc>
                  <a:spcPct val="90000"/>
                </a:lnSpc>
                <a:spcAft>
                  <a:spcPts val="600"/>
                </a:spcAft>
              </a:pPr>
              <a:r>
                <a:rPr lang="en-US" sz="2400">
                  <a:solidFill>
                    <a:srgbClr val="FFFFFF"/>
                  </a:solidFill>
                  <a:latin typeface="Segoe UI"/>
                </a:rPr>
                <a:t>C#</a:t>
              </a:r>
            </a:p>
          </p:txBody>
        </p:sp>
        <p:sp>
          <p:nvSpPr>
            <p:cNvPr id="44" name="TextBox 43">
              <a:extLst>
                <a:ext uri="{FF2B5EF4-FFF2-40B4-BE49-F238E27FC236}">
                  <a16:creationId xmlns:a16="http://schemas.microsoft.com/office/drawing/2014/main" id="{51659E8E-E01C-401B-9944-9EF6910699DE}"/>
                </a:ext>
              </a:extLst>
            </p:cNvPr>
            <p:cNvSpPr txBox="1"/>
            <p:nvPr/>
          </p:nvSpPr>
          <p:spPr>
            <a:xfrm>
              <a:off x="4963321" y="2676947"/>
              <a:ext cx="741202" cy="627844"/>
            </a:xfrm>
            <a:prstGeom prst="rect">
              <a:avLst/>
            </a:prstGeom>
            <a:noFill/>
          </p:spPr>
          <p:txBody>
            <a:bodyPr wrap="none" lIns="182867" tIns="146294" rIns="182867" bIns="146294" rtlCol="0">
              <a:spAutoFit/>
            </a:bodyPr>
            <a:lstStyle/>
            <a:p>
              <a:pPr defTabSz="914358">
                <a:lnSpc>
                  <a:spcPct val="90000"/>
                </a:lnSpc>
                <a:spcAft>
                  <a:spcPts val="600"/>
                </a:spcAft>
              </a:pPr>
              <a:r>
                <a:rPr lang="en-US" sz="2400">
                  <a:solidFill>
                    <a:srgbClr val="FFFFFF"/>
                  </a:solidFill>
                  <a:latin typeface="Segoe UI"/>
                </a:rPr>
                <a:t>C#</a:t>
              </a:r>
            </a:p>
          </p:txBody>
        </p:sp>
        <p:grpSp>
          <p:nvGrpSpPr>
            <p:cNvPr id="45" name="Group 44">
              <a:extLst>
                <a:ext uri="{FF2B5EF4-FFF2-40B4-BE49-F238E27FC236}">
                  <a16:creationId xmlns:a16="http://schemas.microsoft.com/office/drawing/2014/main" id="{6B41EDBC-C29B-48EA-A843-E92DB057195C}"/>
                </a:ext>
              </a:extLst>
            </p:cNvPr>
            <p:cNvGrpSpPr/>
            <p:nvPr/>
          </p:nvGrpSpPr>
          <p:grpSpPr>
            <a:xfrm>
              <a:off x="2103419" y="3480226"/>
              <a:ext cx="8692642" cy="2160677"/>
              <a:chOff x="2873254" y="3279586"/>
              <a:chExt cx="6448375" cy="1705020"/>
            </a:xfrm>
          </p:grpSpPr>
          <p:sp>
            <p:nvSpPr>
              <p:cNvPr id="56" name="Rectangle 55">
                <a:extLst>
                  <a:ext uri="{FF2B5EF4-FFF2-40B4-BE49-F238E27FC236}">
                    <a16:creationId xmlns:a16="http://schemas.microsoft.com/office/drawing/2014/main" id="{934751AB-0FEE-47E7-A8B0-30E573A646E6}"/>
                  </a:ext>
                </a:extLst>
              </p:cNvPr>
              <p:cNvSpPr/>
              <p:nvPr/>
            </p:nvSpPr>
            <p:spPr bwMode="auto">
              <a:xfrm>
                <a:off x="2892372" y="3279586"/>
                <a:ext cx="6410140" cy="1705020"/>
              </a:xfrm>
              <a:prstGeom prst="rect">
                <a:avLst/>
              </a:prstGeom>
              <a:solidFill>
                <a:srgbClr val="3498D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7" tIns="89637" rIns="33618" bIns="33618" rtlCol="0" anchor="b" anchorCtr="0"/>
              <a:lstStyle/>
              <a:p>
                <a:pPr algn="ctr" defTabSz="914007">
                  <a:defRPr/>
                </a:pPr>
                <a:r>
                  <a:rPr lang="en-US" sz="784" b="1" kern="0">
                    <a:solidFill>
                      <a:srgbClr val="3498DB"/>
                    </a:solidFill>
                    <a:latin typeface="Calibri" panose="020F0502020204030204"/>
                    <a:ea typeface="Segoe UI" pitchFamily="34" charset="0"/>
                    <a:cs typeface="Segoe UI" pitchFamily="34" charset="0"/>
                    <a:sym typeface="Segoe UI"/>
                  </a:rPr>
                  <a:t> </a:t>
                </a:r>
              </a:p>
            </p:txBody>
          </p:sp>
          <p:sp>
            <p:nvSpPr>
              <p:cNvPr id="57" name="TextBox 56">
                <a:extLst>
                  <a:ext uri="{FF2B5EF4-FFF2-40B4-BE49-F238E27FC236}">
                    <a16:creationId xmlns:a16="http://schemas.microsoft.com/office/drawing/2014/main" id="{931A65E1-56C7-4C4A-932C-E9D809429074}"/>
                  </a:ext>
                </a:extLst>
              </p:cNvPr>
              <p:cNvSpPr txBox="1"/>
              <p:nvPr/>
            </p:nvSpPr>
            <p:spPr>
              <a:xfrm>
                <a:off x="2873254" y="3448595"/>
                <a:ext cx="6448375" cy="957169"/>
              </a:xfrm>
              <a:prstGeom prst="rect">
                <a:avLst/>
              </a:prstGeom>
              <a:noFill/>
            </p:spPr>
            <p:txBody>
              <a:bodyPr wrap="square" lIns="179273" tIns="143418" rIns="179273" bIns="143418" rtlCol="0">
                <a:spAutoFit/>
              </a:bodyPr>
              <a:lstStyle/>
              <a:p>
                <a:pPr algn="ctr" defTabSz="914072">
                  <a:defRPr/>
                </a:pPr>
                <a:r>
                  <a:rPr lang="en-US" sz="4000" b="1" kern="0" dirty="0">
                    <a:solidFill>
                      <a:prstClr val="white"/>
                    </a:solidFill>
                    <a:latin typeface="Segoe UI Semibold" panose="020B0702040204020203" pitchFamily="34" charset="0"/>
                    <a:sym typeface="Segoe UI"/>
                  </a:rPr>
                  <a:t>Shared Code</a:t>
                </a:r>
              </a:p>
              <a:p>
                <a:pPr algn="ctr" defTabSz="914072">
                  <a:defRPr/>
                </a:pPr>
                <a:r>
                  <a:rPr lang="en-US" sz="2000" b="1" kern="0" dirty="0">
                    <a:solidFill>
                      <a:prstClr val="white"/>
                    </a:solidFill>
                    <a:latin typeface="Segoe UI Semibold" panose="020B0702040204020203" pitchFamily="34" charset="0"/>
                    <a:sym typeface="Segoe UI"/>
                  </a:rPr>
                  <a:t>UI, Resources, Platform Features, &amp; Business Logic </a:t>
                </a:r>
              </a:p>
            </p:txBody>
          </p:sp>
        </p:grpSp>
        <p:sp>
          <p:nvSpPr>
            <p:cNvPr id="46" name="TextBox 45">
              <a:extLst>
                <a:ext uri="{FF2B5EF4-FFF2-40B4-BE49-F238E27FC236}">
                  <a16:creationId xmlns:a16="http://schemas.microsoft.com/office/drawing/2014/main" id="{F0E6C5B8-F8BF-44CA-A4A3-0B0DF0AAAA90}"/>
                </a:ext>
              </a:extLst>
            </p:cNvPr>
            <p:cNvSpPr txBox="1"/>
            <p:nvPr/>
          </p:nvSpPr>
          <p:spPr>
            <a:xfrm>
              <a:off x="7160956" y="2693106"/>
              <a:ext cx="741202" cy="627844"/>
            </a:xfrm>
            <a:prstGeom prst="rect">
              <a:avLst/>
            </a:prstGeom>
            <a:noFill/>
          </p:spPr>
          <p:txBody>
            <a:bodyPr wrap="none" lIns="182867" tIns="146294" rIns="182867" bIns="146294" rtlCol="0">
              <a:spAutoFit/>
            </a:bodyPr>
            <a:lstStyle/>
            <a:p>
              <a:pPr defTabSz="914358">
                <a:lnSpc>
                  <a:spcPct val="90000"/>
                </a:lnSpc>
                <a:spcAft>
                  <a:spcPts val="600"/>
                </a:spcAft>
              </a:pPr>
              <a:r>
                <a:rPr lang="en-US" sz="2400">
                  <a:solidFill>
                    <a:srgbClr val="FFFFFF"/>
                  </a:solidFill>
                  <a:latin typeface="Segoe UI"/>
                </a:rPr>
                <a:t>C#</a:t>
              </a:r>
            </a:p>
          </p:txBody>
        </p:sp>
        <p:pic>
          <p:nvPicPr>
            <p:cNvPr id="47" name="Picture 2">
              <a:extLst>
                <a:ext uri="{FF2B5EF4-FFF2-40B4-BE49-F238E27FC236}">
                  <a16:creationId xmlns:a16="http://schemas.microsoft.com/office/drawing/2014/main" id="{70699696-92F6-48D8-B402-39BE5248D7D7}"/>
                </a:ext>
              </a:extLst>
            </p:cNvPr>
            <p:cNvPicPr>
              <a:picLocks noChangeAspect="1" noChangeArrowheads="1"/>
            </p:cNvPicPr>
            <p:nvPr/>
          </p:nvPicPr>
          <p:blipFill>
            <a:blip r:embed="rId5">
              <a:duotone>
                <a:schemeClr val="accent2">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 uri="{28A0092B-C50C-407E-A947-70E740481C1C}">
                  <a14:useLocalDpi xmlns:a14="http://schemas.microsoft.com/office/drawing/2010/main" val="0"/>
                </a:ext>
              </a:extLst>
            </a:blip>
            <a:srcRect/>
            <a:stretch>
              <a:fillRect/>
            </a:stretch>
          </p:blipFill>
          <p:spPr bwMode="auto">
            <a:xfrm>
              <a:off x="7329675" y="2019749"/>
              <a:ext cx="504982" cy="504982"/>
            </a:xfrm>
            <a:prstGeom prst="rect">
              <a:avLst/>
            </a:prstGeom>
            <a:noFill/>
            <a:extLst>
              <a:ext uri="{909E8E84-426E-40DD-AFC4-6F175D3DCCD1}">
                <a14:hiddenFill xmlns:a14="http://schemas.microsoft.com/office/drawing/2010/main">
                  <a:solidFill>
                    <a:srgbClr val="FFFFFF"/>
                  </a:solidFill>
                </a14:hiddenFill>
              </a:ext>
            </a:extLst>
          </p:spPr>
        </p:pic>
        <p:sp>
          <p:nvSpPr>
            <p:cNvPr id="48" name="Rectangle 47">
              <a:extLst>
                <a:ext uri="{FF2B5EF4-FFF2-40B4-BE49-F238E27FC236}">
                  <a16:creationId xmlns:a16="http://schemas.microsoft.com/office/drawing/2014/main" id="{AD99929B-A723-48EC-8E94-49F239C2726A}"/>
                </a:ext>
              </a:extLst>
            </p:cNvPr>
            <p:cNvSpPr/>
            <p:nvPr/>
          </p:nvSpPr>
          <p:spPr bwMode="auto">
            <a:xfrm>
              <a:off x="8704326" y="2793639"/>
              <a:ext cx="2117505" cy="591366"/>
            </a:xfrm>
            <a:prstGeom prst="rect">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7" tIns="89637" rIns="33618" bIns="33618" rtlCol="0" anchor="b" anchorCtr="0"/>
            <a:lstStyle/>
            <a:p>
              <a:pPr algn="ctr" defTabSz="914007">
                <a:defRPr/>
              </a:pPr>
              <a:r>
                <a:rPr lang="en-US" sz="784" b="1" kern="0">
                  <a:gradFill>
                    <a:gsLst>
                      <a:gs pos="0">
                        <a:srgbClr val="FFFFFF"/>
                      </a:gs>
                      <a:gs pos="100000">
                        <a:srgbClr val="FFFFFF"/>
                      </a:gs>
                    </a:gsLst>
                    <a:lin ang="5400000" scaled="0"/>
                  </a:gradFill>
                  <a:latin typeface="Calibri" panose="020F0502020204030204"/>
                  <a:ea typeface="Segoe UI" pitchFamily="34" charset="0"/>
                  <a:cs typeface="Segoe UI" pitchFamily="34" charset="0"/>
                  <a:sym typeface="Segoe UI"/>
                </a:rPr>
                <a:t> </a:t>
              </a:r>
            </a:p>
          </p:txBody>
        </p:sp>
        <p:sp>
          <p:nvSpPr>
            <p:cNvPr id="49" name="TextBox 48">
              <a:extLst>
                <a:ext uri="{FF2B5EF4-FFF2-40B4-BE49-F238E27FC236}">
                  <a16:creationId xmlns:a16="http://schemas.microsoft.com/office/drawing/2014/main" id="{85373D59-A2B4-45D2-8017-4AF66109E762}"/>
                </a:ext>
              </a:extLst>
            </p:cNvPr>
            <p:cNvSpPr txBox="1"/>
            <p:nvPr/>
          </p:nvSpPr>
          <p:spPr>
            <a:xfrm>
              <a:off x="9369445" y="1885966"/>
              <a:ext cx="787267" cy="787267"/>
            </a:xfrm>
            <a:prstGeom prst="ellipse">
              <a:avLst/>
            </a:prstGeom>
            <a:solidFill>
              <a:schemeClr val="tx2">
                <a:lumMod val="60000"/>
                <a:lumOff val="40000"/>
              </a:schemeClr>
            </a:solidFill>
          </p:spPr>
          <p:txBody>
            <a:bodyPr wrap="square" lIns="0" tIns="0" rIns="0" bIns="0" rtlCol="0" anchor="ctr" anchorCtr="0">
              <a:noAutofit/>
            </a:bodyPr>
            <a:lstStyle/>
            <a:p>
              <a:pPr algn="ctr" defTabSz="914358">
                <a:lnSpc>
                  <a:spcPct val="90000"/>
                </a:lnSpc>
                <a:spcAft>
                  <a:spcPts val="600"/>
                </a:spcAft>
                <a:defRPr/>
              </a:pPr>
              <a:endParaRPr lang="en-US" sz="2000" dirty="0">
                <a:solidFill>
                  <a:srgbClr val="FFFFFF"/>
                </a:solidFill>
                <a:latin typeface="Segoe UI Light"/>
              </a:endParaRPr>
            </a:p>
          </p:txBody>
        </p:sp>
        <p:sp>
          <p:nvSpPr>
            <p:cNvPr id="50" name="TextBox 49">
              <a:extLst>
                <a:ext uri="{FF2B5EF4-FFF2-40B4-BE49-F238E27FC236}">
                  <a16:creationId xmlns:a16="http://schemas.microsoft.com/office/drawing/2014/main" id="{8C371A6D-8B20-4F2B-AFEA-95BE035F4110}"/>
                </a:ext>
              </a:extLst>
            </p:cNvPr>
            <p:cNvSpPr txBox="1"/>
            <p:nvPr/>
          </p:nvSpPr>
          <p:spPr>
            <a:xfrm>
              <a:off x="9344176" y="2705112"/>
              <a:ext cx="741202" cy="627844"/>
            </a:xfrm>
            <a:prstGeom prst="rect">
              <a:avLst/>
            </a:prstGeom>
            <a:noFill/>
          </p:spPr>
          <p:txBody>
            <a:bodyPr wrap="none" lIns="182867" tIns="146294" rIns="182867" bIns="146294" rtlCol="0">
              <a:spAutoFit/>
            </a:bodyPr>
            <a:lstStyle/>
            <a:p>
              <a:pPr defTabSz="914358">
                <a:lnSpc>
                  <a:spcPct val="90000"/>
                </a:lnSpc>
                <a:spcAft>
                  <a:spcPts val="600"/>
                </a:spcAft>
              </a:pPr>
              <a:r>
                <a:rPr lang="en-US" sz="2400" dirty="0">
                  <a:solidFill>
                    <a:srgbClr val="FFFFFF"/>
                  </a:solidFill>
                  <a:latin typeface="Segoe UI"/>
                </a:rPr>
                <a:t>C#</a:t>
              </a:r>
            </a:p>
          </p:txBody>
        </p:sp>
        <p:grpSp>
          <p:nvGrpSpPr>
            <p:cNvPr id="51" name="Group 42">
              <a:extLst>
                <a:ext uri="{FF2B5EF4-FFF2-40B4-BE49-F238E27FC236}">
                  <a16:creationId xmlns:a16="http://schemas.microsoft.com/office/drawing/2014/main" id="{B717ACD0-4026-448D-9A86-2598321EAACD}"/>
                </a:ext>
              </a:extLst>
            </p:cNvPr>
            <p:cNvGrpSpPr>
              <a:grpSpLocks noChangeAspect="1"/>
            </p:cNvGrpSpPr>
            <p:nvPr/>
          </p:nvGrpSpPr>
          <p:grpSpPr bwMode="auto">
            <a:xfrm>
              <a:off x="9561020" y="2083028"/>
              <a:ext cx="389868" cy="404156"/>
              <a:chOff x="3492" y="1769"/>
              <a:chExt cx="854" cy="864"/>
            </a:xfrm>
            <a:solidFill>
              <a:srgbClr val="FFFFFF"/>
            </a:solidFill>
          </p:grpSpPr>
          <p:sp>
            <p:nvSpPr>
              <p:cNvPr id="52" name="Freeform 43">
                <a:extLst>
                  <a:ext uri="{FF2B5EF4-FFF2-40B4-BE49-F238E27FC236}">
                    <a16:creationId xmlns:a16="http://schemas.microsoft.com/office/drawing/2014/main" id="{4E6C7F45-809E-4133-9695-B6A68E4F1EDB}"/>
                  </a:ext>
                </a:extLst>
              </p:cNvPr>
              <p:cNvSpPr>
                <a:spLocks/>
              </p:cNvSpPr>
              <p:nvPr/>
            </p:nvSpPr>
            <p:spPr bwMode="auto">
              <a:xfrm>
                <a:off x="3872" y="1769"/>
                <a:ext cx="474" cy="413"/>
              </a:xfrm>
              <a:custGeom>
                <a:avLst/>
                <a:gdLst>
                  <a:gd name="T0" fmla="*/ 0 w 474"/>
                  <a:gd name="T1" fmla="*/ 413 h 413"/>
                  <a:gd name="T2" fmla="*/ 474 w 474"/>
                  <a:gd name="T3" fmla="*/ 413 h 413"/>
                  <a:gd name="T4" fmla="*/ 474 w 474"/>
                  <a:gd name="T5" fmla="*/ 0 h 413"/>
                  <a:gd name="T6" fmla="*/ 0 w 474"/>
                  <a:gd name="T7" fmla="*/ 69 h 413"/>
                  <a:gd name="T8" fmla="*/ 0 w 474"/>
                  <a:gd name="T9" fmla="*/ 413 h 413"/>
                </a:gdLst>
                <a:ahLst/>
                <a:cxnLst>
                  <a:cxn ang="0">
                    <a:pos x="T0" y="T1"/>
                  </a:cxn>
                  <a:cxn ang="0">
                    <a:pos x="T2" y="T3"/>
                  </a:cxn>
                  <a:cxn ang="0">
                    <a:pos x="T4" y="T5"/>
                  </a:cxn>
                  <a:cxn ang="0">
                    <a:pos x="T6" y="T7"/>
                  </a:cxn>
                  <a:cxn ang="0">
                    <a:pos x="T8" y="T9"/>
                  </a:cxn>
                </a:cxnLst>
                <a:rect l="0" t="0" r="r" b="b"/>
                <a:pathLst>
                  <a:path w="474" h="413">
                    <a:moveTo>
                      <a:pt x="0" y="413"/>
                    </a:moveTo>
                    <a:lnTo>
                      <a:pt x="474" y="413"/>
                    </a:lnTo>
                    <a:lnTo>
                      <a:pt x="474" y="0"/>
                    </a:lnTo>
                    <a:lnTo>
                      <a:pt x="0" y="69"/>
                    </a:lnTo>
                    <a:lnTo>
                      <a:pt x="0" y="4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53" name="Freeform 44">
                <a:extLst>
                  <a:ext uri="{FF2B5EF4-FFF2-40B4-BE49-F238E27FC236}">
                    <a16:creationId xmlns:a16="http://schemas.microsoft.com/office/drawing/2014/main" id="{68984D4D-CF31-4320-B1C5-A588EDD3097D}"/>
                  </a:ext>
                </a:extLst>
              </p:cNvPr>
              <p:cNvSpPr>
                <a:spLocks/>
              </p:cNvSpPr>
              <p:nvPr/>
            </p:nvSpPr>
            <p:spPr bwMode="auto">
              <a:xfrm>
                <a:off x="3492" y="1844"/>
                <a:ext cx="345" cy="338"/>
              </a:xfrm>
              <a:custGeom>
                <a:avLst/>
                <a:gdLst>
                  <a:gd name="T0" fmla="*/ 345 w 345"/>
                  <a:gd name="T1" fmla="*/ 338 h 338"/>
                  <a:gd name="T2" fmla="*/ 345 w 345"/>
                  <a:gd name="T3" fmla="*/ 0 h 338"/>
                  <a:gd name="T4" fmla="*/ 0 w 345"/>
                  <a:gd name="T5" fmla="*/ 50 h 338"/>
                  <a:gd name="T6" fmla="*/ 0 w 345"/>
                  <a:gd name="T7" fmla="*/ 338 h 338"/>
                  <a:gd name="T8" fmla="*/ 345 w 345"/>
                  <a:gd name="T9" fmla="*/ 338 h 338"/>
                </a:gdLst>
                <a:ahLst/>
                <a:cxnLst>
                  <a:cxn ang="0">
                    <a:pos x="T0" y="T1"/>
                  </a:cxn>
                  <a:cxn ang="0">
                    <a:pos x="T2" y="T3"/>
                  </a:cxn>
                  <a:cxn ang="0">
                    <a:pos x="T4" y="T5"/>
                  </a:cxn>
                  <a:cxn ang="0">
                    <a:pos x="T6" y="T7"/>
                  </a:cxn>
                  <a:cxn ang="0">
                    <a:pos x="T8" y="T9"/>
                  </a:cxn>
                </a:cxnLst>
                <a:rect l="0" t="0" r="r" b="b"/>
                <a:pathLst>
                  <a:path w="345" h="338">
                    <a:moveTo>
                      <a:pt x="345" y="338"/>
                    </a:moveTo>
                    <a:lnTo>
                      <a:pt x="345" y="0"/>
                    </a:lnTo>
                    <a:lnTo>
                      <a:pt x="0" y="50"/>
                    </a:lnTo>
                    <a:lnTo>
                      <a:pt x="0" y="338"/>
                    </a:lnTo>
                    <a:lnTo>
                      <a:pt x="345" y="3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54" name="Freeform 45">
                <a:extLst>
                  <a:ext uri="{FF2B5EF4-FFF2-40B4-BE49-F238E27FC236}">
                    <a16:creationId xmlns:a16="http://schemas.microsoft.com/office/drawing/2014/main" id="{201B4E36-D22B-44E2-9DC6-1F235505AC1D}"/>
                  </a:ext>
                </a:extLst>
              </p:cNvPr>
              <p:cNvSpPr>
                <a:spLocks/>
              </p:cNvSpPr>
              <p:nvPr/>
            </p:nvSpPr>
            <p:spPr bwMode="auto">
              <a:xfrm>
                <a:off x="3492" y="2214"/>
                <a:ext cx="345" cy="345"/>
              </a:xfrm>
              <a:custGeom>
                <a:avLst/>
                <a:gdLst>
                  <a:gd name="T0" fmla="*/ 345 w 345"/>
                  <a:gd name="T1" fmla="*/ 0 h 345"/>
                  <a:gd name="T2" fmla="*/ 0 w 345"/>
                  <a:gd name="T3" fmla="*/ 0 h 345"/>
                  <a:gd name="T4" fmla="*/ 0 w 345"/>
                  <a:gd name="T5" fmla="*/ 294 h 345"/>
                  <a:gd name="T6" fmla="*/ 345 w 345"/>
                  <a:gd name="T7" fmla="*/ 345 h 345"/>
                  <a:gd name="T8" fmla="*/ 345 w 345"/>
                  <a:gd name="T9" fmla="*/ 0 h 345"/>
                </a:gdLst>
                <a:ahLst/>
                <a:cxnLst>
                  <a:cxn ang="0">
                    <a:pos x="T0" y="T1"/>
                  </a:cxn>
                  <a:cxn ang="0">
                    <a:pos x="T2" y="T3"/>
                  </a:cxn>
                  <a:cxn ang="0">
                    <a:pos x="T4" y="T5"/>
                  </a:cxn>
                  <a:cxn ang="0">
                    <a:pos x="T6" y="T7"/>
                  </a:cxn>
                  <a:cxn ang="0">
                    <a:pos x="T8" y="T9"/>
                  </a:cxn>
                </a:cxnLst>
                <a:rect l="0" t="0" r="r" b="b"/>
                <a:pathLst>
                  <a:path w="345" h="345">
                    <a:moveTo>
                      <a:pt x="345" y="0"/>
                    </a:moveTo>
                    <a:lnTo>
                      <a:pt x="0" y="0"/>
                    </a:lnTo>
                    <a:lnTo>
                      <a:pt x="0" y="294"/>
                    </a:lnTo>
                    <a:lnTo>
                      <a:pt x="345" y="345"/>
                    </a:lnTo>
                    <a:lnTo>
                      <a:pt x="3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55" name="Freeform 46">
                <a:extLst>
                  <a:ext uri="{FF2B5EF4-FFF2-40B4-BE49-F238E27FC236}">
                    <a16:creationId xmlns:a16="http://schemas.microsoft.com/office/drawing/2014/main" id="{A4B9E360-43F3-49D7-B397-20428E747795}"/>
                  </a:ext>
                </a:extLst>
              </p:cNvPr>
              <p:cNvSpPr>
                <a:spLocks/>
              </p:cNvSpPr>
              <p:nvPr/>
            </p:nvSpPr>
            <p:spPr bwMode="auto">
              <a:xfrm>
                <a:off x="3872" y="2214"/>
                <a:ext cx="474" cy="419"/>
              </a:xfrm>
              <a:custGeom>
                <a:avLst/>
                <a:gdLst>
                  <a:gd name="T0" fmla="*/ 0 w 474"/>
                  <a:gd name="T1" fmla="*/ 0 h 419"/>
                  <a:gd name="T2" fmla="*/ 0 w 474"/>
                  <a:gd name="T3" fmla="*/ 349 h 419"/>
                  <a:gd name="T4" fmla="*/ 474 w 474"/>
                  <a:gd name="T5" fmla="*/ 419 h 419"/>
                  <a:gd name="T6" fmla="*/ 474 w 474"/>
                  <a:gd name="T7" fmla="*/ 0 h 419"/>
                  <a:gd name="T8" fmla="*/ 0 w 474"/>
                  <a:gd name="T9" fmla="*/ 0 h 419"/>
                </a:gdLst>
                <a:ahLst/>
                <a:cxnLst>
                  <a:cxn ang="0">
                    <a:pos x="T0" y="T1"/>
                  </a:cxn>
                  <a:cxn ang="0">
                    <a:pos x="T2" y="T3"/>
                  </a:cxn>
                  <a:cxn ang="0">
                    <a:pos x="T4" y="T5"/>
                  </a:cxn>
                  <a:cxn ang="0">
                    <a:pos x="T6" y="T7"/>
                  </a:cxn>
                  <a:cxn ang="0">
                    <a:pos x="T8" y="T9"/>
                  </a:cxn>
                </a:cxnLst>
                <a:rect l="0" t="0" r="r" b="b"/>
                <a:pathLst>
                  <a:path w="474" h="419">
                    <a:moveTo>
                      <a:pt x="0" y="0"/>
                    </a:moveTo>
                    <a:lnTo>
                      <a:pt x="0" y="349"/>
                    </a:lnTo>
                    <a:lnTo>
                      <a:pt x="474" y="419"/>
                    </a:lnTo>
                    <a:lnTo>
                      <a:pt x="474"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spTree>
    <p:extLst>
      <p:ext uri="{BB962C8B-B14F-4D97-AF65-F5344CB8AC3E}">
        <p14:creationId xmlns:p14="http://schemas.microsoft.com/office/powerpoint/2010/main" val="30287040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536575" y="288925"/>
            <a:ext cx="11655425" cy="900113"/>
          </a:xfrm>
        </p:spPr>
        <p:txBody>
          <a:bodyPr/>
          <a:lstStyle/>
          <a:p>
            <a:r>
              <a:rPr lang="en-US" dirty="0">
                <a:solidFill>
                  <a:schemeClr val="bg2"/>
                </a:solidFill>
              </a:rPr>
              <a:t>.NET MAUI Ecosystem</a:t>
            </a:r>
          </a:p>
        </p:txBody>
      </p:sp>
      <p:grpSp>
        <p:nvGrpSpPr>
          <p:cNvPr id="2" name="Group 1"/>
          <p:cNvGrpSpPr/>
          <p:nvPr/>
        </p:nvGrpSpPr>
        <p:grpSpPr>
          <a:xfrm>
            <a:off x="382454" y="2373358"/>
            <a:ext cx="11429414" cy="3316203"/>
            <a:chOff x="388937" y="2881510"/>
            <a:chExt cx="11658598" cy="3382700"/>
          </a:xfrm>
        </p:grpSpPr>
        <p:pic>
          <p:nvPicPr>
            <p:cNvPr id="6" name="Picture 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88937" y="2881510"/>
              <a:ext cx="11620500" cy="1884100"/>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27038" y="4380110"/>
              <a:ext cx="11620497" cy="1884100"/>
            </a:xfrm>
            <a:prstGeom prst="rect">
              <a:avLst/>
            </a:prstGeom>
          </p:spPr>
        </p:pic>
      </p:grpSp>
    </p:spTree>
    <p:extLst>
      <p:ext uri="{BB962C8B-B14F-4D97-AF65-F5344CB8AC3E}">
        <p14:creationId xmlns:p14="http://schemas.microsoft.com/office/powerpoint/2010/main" val="504922027"/>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966F5D-6A9C-4D60-AFC0-0528F515395E}"/>
              </a:ext>
            </a:extLst>
          </p:cNvPr>
          <p:cNvSpPr>
            <a:spLocks noGrp="1"/>
          </p:cNvSpPr>
          <p:nvPr>
            <p:ph type="title"/>
          </p:nvPr>
        </p:nvSpPr>
        <p:spPr/>
        <p:txBody>
          <a:bodyPr/>
          <a:lstStyle/>
          <a:p>
            <a:endParaRPr lang="en-US"/>
          </a:p>
        </p:txBody>
      </p:sp>
      <p:pic>
        <p:nvPicPr>
          <p:cNvPr id="1026" name="Picture 2" descr="Logo">
            <a:extLst>
              <a:ext uri="{FF2B5EF4-FFF2-40B4-BE49-F238E27FC236}">
                <a16:creationId xmlns:a16="http://schemas.microsoft.com/office/drawing/2014/main" id="{B117AA1F-0CC9-4BF1-A902-24CB683090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5604895"/>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Image">
            <a:extLst>
              <a:ext uri="{FF2B5EF4-FFF2-40B4-BE49-F238E27FC236}">
                <a16:creationId xmlns:a16="http://schemas.microsoft.com/office/drawing/2014/main" id="{0FF78C42-DF00-400A-90EE-28DAF1ACCF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1717758"/>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See the source image">
            <a:extLst>
              <a:ext uri="{FF2B5EF4-FFF2-40B4-BE49-F238E27FC236}">
                <a16:creationId xmlns:a16="http://schemas.microsoft.com/office/drawing/2014/main" id="{706E298C-A7D2-4A3D-AEBD-0F5911F701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5334" y="0"/>
            <a:ext cx="981921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6955901"/>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C0E7814F-772A-488B-9829-94D3C5B349DF}"/>
              </a:ext>
            </a:extLst>
          </p:cNvPr>
          <p:cNvSpPr txBox="1"/>
          <p:nvPr/>
        </p:nvSpPr>
        <p:spPr>
          <a:xfrm>
            <a:off x="6060116" y="1926945"/>
            <a:ext cx="6131884" cy="224676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Cross-platform, native UI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Single project system, single codebase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Deploy to multiple devices, mobile &amp; desktop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General availability early this year</a:t>
            </a:r>
          </a:p>
        </p:txBody>
      </p:sp>
      <p:sp>
        <p:nvSpPr>
          <p:cNvPr id="6" name="Title 5">
            <a:extLst>
              <a:ext uri="{FF2B5EF4-FFF2-40B4-BE49-F238E27FC236}">
                <a16:creationId xmlns:a16="http://schemas.microsoft.com/office/drawing/2014/main" id="{7C376708-27FB-47AF-ABE1-2D622AC8ED83}"/>
              </a:ext>
            </a:extLst>
          </p:cNvPr>
          <p:cNvSpPr>
            <a:spLocks noGrp="1"/>
          </p:cNvSpPr>
          <p:nvPr>
            <p:ph type="title"/>
          </p:nvPr>
        </p:nvSpPr>
        <p:spPr/>
        <p:txBody>
          <a:bodyPr>
            <a:normAutofit/>
          </a:bodyPr>
          <a:lstStyle/>
          <a:p>
            <a:r>
              <a:rPr lang="en-US" sz="3600" dirty="0"/>
              <a:t>.NET MAUI</a:t>
            </a:r>
          </a:p>
        </p:txBody>
      </p:sp>
      <p:sp>
        <p:nvSpPr>
          <p:cNvPr id="12" name="Rectangle 11">
            <a:extLst>
              <a:ext uri="{FF2B5EF4-FFF2-40B4-BE49-F238E27FC236}">
                <a16:creationId xmlns:a16="http://schemas.microsoft.com/office/drawing/2014/main" id="{3856ECE8-C979-467B-9DBF-255CA25E0517}"/>
              </a:ext>
            </a:extLst>
          </p:cNvPr>
          <p:cNvSpPr/>
          <p:nvPr/>
        </p:nvSpPr>
        <p:spPr bwMode="auto">
          <a:xfrm>
            <a:off x="698016" y="1835884"/>
            <a:ext cx="4774424" cy="1630770"/>
          </a:xfrm>
          <a:prstGeom prst="rect">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.NET 6</a:t>
            </a:r>
          </a:p>
        </p:txBody>
      </p:sp>
      <p:sp>
        <p:nvSpPr>
          <p:cNvPr id="5" name="Rectangle 4">
            <a:extLst>
              <a:ext uri="{FF2B5EF4-FFF2-40B4-BE49-F238E27FC236}">
                <a16:creationId xmlns:a16="http://schemas.microsoft.com/office/drawing/2014/main" id="{9800192F-208F-4F24-87F9-75A65AE119DC}"/>
              </a:ext>
            </a:extLst>
          </p:cNvPr>
          <p:cNvSpPr/>
          <p:nvPr/>
        </p:nvSpPr>
        <p:spPr bwMode="auto">
          <a:xfrm>
            <a:off x="760836" y="2651269"/>
            <a:ext cx="4655761" cy="70683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.NET MAUI</a:t>
            </a:r>
          </a:p>
        </p:txBody>
      </p:sp>
      <p:sp>
        <p:nvSpPr>
          <p:cNvPr id="27" name="TextBox 26">
            <a:extLst>
              <a:ext uri="{FF2B5EF4-FFF2-40B4-BE49-F238E27FC236}">
                <a16:creationId xmlns:a16="http://schemas.microsoft.com/office/drawing/2014/main" id="{E6899861-F3C8-435F-842F-0D4F0330DE36}"/>
              </a:ext>
            </a:extLst>
          </p:cNvPr>
          <p:cNvSpPr txBox="1"/>
          <p:nvPr/>
        </p:nvSpPr>
        <p:spPr>
          <a:xfrm>
            <a:off x="2322576" y="6271276"/>
            <a:ext cx="7546848" cy="27699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tab pos="5380038" algn="l"/>
              </a:tabLst>
              <a:defRPr/>
            </a:pPr>
            <a:r>
              <a:rPr kumimoji="0" lang="en-US" sz="2000" b="1" i="0" u="none" strike="noStrike" kern="1200" cap="none" spc="0" normalizeH="0" baseline="0" noProof="0">
                <a:ln>
                  <a:noFill/>
                </a:ln>
                <a:solidFill>
                  <a:srgbClr val="50E6FF"/>
                </a:solidFill>
                <a:effectLst/>
                <a:uLnTx/>
                <a:uFillTx/>
                <a:latin typeface="Open Sans" panose="020B0606030504020204" pitchFamily="34" charset="0"/>
                <a:ea typeface="Open Sans" panose="020B0606030504020204" pitchFamily="34" charset="0"/>
                <a:cs typeface="Open Sans" panose="020B0606030504020204" pitchFamily="34" charset="0"/>
              </a:rPr>
              <a:t>github.com/dotnet/</a:t>
            </a:r>
            <a:r>
              <a:rPr kumimoji="0" lang="en-US" sz="2000" b="1" i="0" u="none" strike="noStrike" kern="1200" cap="none" spc="0" normalizeH="0" baseline="0" noProof="0" err="1">
                <a:ln>
                  <a:noFill/>
                </a:ln>
                <a:solidFill>
                  <a:srgbClr val="50E6FF"/>
                </a:solidFill>
                <a:effectLst/>
                <a:uLnTx/>
                <a:uFillTx/>
                <a:latin typeface="Open Sans" panose="020B0606030504020204" pitchFamily="34" charset="0"/>
                <a:ea typeface="Open Sans" panose="020B0606030504020204" pitchFamily="34" charset="0"/>
                <a:cs typeface="Open Sans" panose="020B0606030504020204" pitchFamily="34" charset="0"/>
              </a:rPr>
              <a:t>maui</a:t>
            </a:r>
            <a:endParaRPr kumimoji="0" lang="en-US" sz="2000" b="1" i="0" u="none" strike="noStrike" kern="1200" cap="none" spc="0" normalizeH="0" baseline="0" noProof="0">
              <a:ln>
                <a:noFill/>
              </a:ln>
              <a:solidFill>
                <a:srgbClr val="50E6FF"/>
              </a:solidFill>
              <a:effectLst/>
              <a:highlight>
                <a:srgbClr val="FFFF00"/>
              </a:highlight>
              <a:uLnTx/>
              <a:uFillTx/>
              <a:latin typeface="Open Sans" panose="020B0606030504020204" pitchFamily="34" charset="0"/>
              <a:ea typeface="Open Sans" panose="020B0606030504020204" pitchFamily="34" charset="0"/>
              <a:cs typeface="Open Sans" panose="020B0606030504020204" pitchFamily="34" charset="0"/>
            </a:endParaRPr>
          </a:p>
        </p:txBody>
      </p:sp>
      <p:grpSp>
        <p:nvGrpSpPr>
          <p:cNvPr id="63" name="Group 62">
            <a:extLst>
              <a:ext uri="{FF2B5EF4-FFF2-40B4-BE49-F238E27FC236}">
                <a16:creationId xmlns:a16="http://schemas.microsoft.com/office/drawing/2014/main" id="{FB8F34B3-5B6F-4E09-93D9-E7F356FCB691}"/>
              </a:ext>
            </a:extLst>
          </p:cNvPr>
          <p:cNvGrpSpPr/>
          <p:nvPr/>
        </p:nvGrpSpPr>
        <p:grpSpPr>
          <a:xfrm>
            <a:off x="698016" y="3541546"/>
            <a:ext cx="4774425" cy="701084"/>
            <a:chOff x="698016" y="3541546"/>
            <a:chExt cx="4774425" cy="701084"/>
          </a:xfrm>
        </p:grpSpPr>
        <p:grpSp>
          <p:nvGrpSpPr>
            <p:cNvPr id="18" name="Group 17">
              <a:extLst>
                <a:ext uri="{FF2B5EF4-FFF2-40B4-BE49-F238E27FC236}">
                  <a16:creationId xmlns:a16="http://schemas.microsoft.com/office/drawing/2014/main" id="{70A6166F-22A6-47B1-BBEB-215290F0EABF}"/>
                </a:ext>
              </a:extLst>
            </p:cNvPr>
            <p:cNvGrpSpPr/>
            <p:nvPr/>
          </p:nvGrpSpPr>
          <p:grpSpPr>
            <a:xfrm>
              <a:off x="698016" y="3541546"/>
              <a:ext cx="4774425" cy="701084"/>
              <a:chOff x="951499" y="3520091"/>
              <a:chExt cx="4302011" cy="701084"/>
            </a:xfrm>
          </p:grpSpPr>
          <p:sp>
            <p:nvSpPr>
              <p:cNvPr id="3" name="Rectangle 2">
                <a:extLst>
                  <a:ext uri="{FF2B5EF4-FFF2-40B4-BE49-F238E27FC236}">
                    <a16:creationId xmlns:a16="http://schemas.microsoft.com/office/drawing/2014/main" id="{442D615D-A9CB-4A3E-BF3E-4030C12ED894}"/>
                  </a:ext>
                </a:extLst>
              </p:cNvPr>
              <p:cNvSpPr/>
              <p:nvPr/>
            </p:nvSpPr>
            <p:spPr bwMode="auto">
              <a:xfrm>
                <a:off x="951499" y="3520093"/>
                <a:ext cx="1015160" cy="701082"/>
              </a:xfrm>
              <a:prstGeom prst="rect">
                <a:avLst/>
              </a:prstGeom>
              <a:solidFill>
                <a:schemeClr val="accent6">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err="1">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WinUI</a:t>
                </a:r>
                <a:endParaRPr kumimoji="0" lang="en-US" sz="16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8" name="Rectangle 7">
                <a:extLst>
                  <a:ext uri="{FF2B5EF4-FFF2-40B4-BE49-F238E27FC236}">
                    <a16:creationId xmlns:a16="http://schemas.microsoft.com/office/drawing/2014/main" id="{C12ADBBF-DBA1-4B54-9C3F-8E14E2FD5479}"/>
                  </a:ext>
                </a:extLst>
              </p:cNvPr>
              <p:cNvSpPr/>
              <p:nvPr/>
            </p:nvSpPr>
            <p:spPr bwMode="auto">
              <a:xfrm>
                <a:off x="2034297" y="3531597"/>
                <a:ext cx="1015162" cy="683825"/>
              </a:xfrm>
              <a:prstGeom prst="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Mac Catalyst</a:t>
                </a:r>
              </a:p>
            </p:txBody>
          </p:sp>
          <p:sp>
            <p:nvSpPr>
              <p:cNvPr id="10" name="Rectangle 9">
                <a:extLst>
                  <a:ext uri="{FF2B5EF4-FFF2-40B4-BE49-F238E27FC236}">
                    <a16:creationId xmlns:a16="http://schemas.microsoft.com/office/drawing/2014/main" id="{5BBE83C9-4CA8-4E7C-A8FE-04FF1E0C1A0F}"/>
                  </a:ext>
                </a:extLst>
              </p:cNvPr>
              <p:cNvSpPr/>
              <p:nvPr/>
            </p:nvSpPr>
            <p:spPr bwMode="auto">
              <a:xfrm>
                <a:off x="4227346" y="3520091"/>
                <a:ext cx="1026164" cy="695331"/>
              </a:xfrm>
              <a:prstGeom prst="rect">
                <a:avLst/>
              </a:prstGeom>
              <a:solidFill>
                <a:schemeClr val="accent5">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Android</a:t>
                </a:r>
              </a:p>
            </p:txBody>
          </p:sp>
        </p:grpSp>
        <p:sp>
          <p:nvSpPr>
            <p:cNvPr id="2" name="Rectangle 1">
              <a:extLst>
                <a:ext uri="{FF2B5EF4-FFF2-40B4-BE49-F238E27FC236}">
                  <a16:creationId xmlns:a16="http://schemas.microsoft.com/office/drawing/2014/main" id="{0715E6E9-F688-43E5-9997-6FE833CDEE12}"/>
                </a:ext>
              </a:extLst>
            </p:cNvPr>
            <p:cNvSpPr/>
            <p:nvPr/>
          </p:nvSpPr>
          <p:spPr bwMode="auto">
            <a:xfrm>
              <a:off x="3116655" y="3547298"/>
              <a:ext cx="1126639" cy="695331"/>
            </a:xfrm>
            <a:prstGeom prst="rect">
              <a:avLst/>
            </a:prstGeom>
            <a:solidFill>
              <a:schemeClr val="bg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iOS</a:t>
              </a:r>
            </a:p>
          </p:txBody>
        </p:sp>
      </p:grpSp>
      <p:grpSp>
        <p:nvGrpSpPr>
          <p:cNvPr id="23" name="Group 22">
            <a:extLst>
              <a:ext uri="{FF2B5EF4-FFF2-40B4-BE49-F238E27FC236}">
                <a16:creationId xmlns:a16="http://schemas.microsoft.com/office/drawing/2014/main" id="{AB565670-A81D-46CD-A2B3-7B722CBC3BB1}"/>
              </a:ext>
            </a:extLst>
          </p:cNvPr>
          <p:cNvGrpSpPr/>
          <p:nvPr/>
        </p:nvGrpSpPr>
        <p:grpSpPr>
          <a:xfrm>
            <a:off x="3242388" y="4938062"/>
            <a:ext cx="914400" cy="914400"/>
            <a:chOff x="2212166" y="5530079"/>
            <a:chExt cx="914400" cy="914400"/>
          </a:xfrm>
        </p:grpSpPr>
        <p:sp>
          <p:nvSpPr>
            <p:cNvPr id="9" name="TextBox 8">
              <a:extLst>
                <a:ext uri="{FF2B5EF4-FFF2-40B4-BE49-F238E27FC236}">
                  <a16:creationId xmlns:a16="http://schemas.microsoft.com/office/drawing/2014/main" id="{5DDCFD2E-2105-4B43-B3B2-855493A50A16}"/>
                </a:ext>
              </a:extLst>
            </p:cNvPr>
            <p:cNvSpPr txBox="1"/>
            <p:nvPr/>
          </p:nvSpPr>
          <p:spPr>
            <a:xfrm>
              <a:off x="2450054" y="5824174"/>
              <a:ext cx="466794"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iOS</a:t>
              </a:r>
            </a:p>
          </p:txBody>
        </p:sp>
        <p:pic>
          <p:nvPicPr>
            <p:cNvPr id="15" name="Graphic 14" descr="Smart Phone with solid fill">
              <a:extLst>
                <a:ext uri="{FF2B5EF4-FFF2-40B4-BE49-F238E27FC236}">
                  <a16:creationId xmlns:a16="http://schemas.microsoft.com/office/drawing/2014/main" id="{3DCB8724-C431-47C4-A637-836F568C93B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212166" y="5530079"/>
              <a:ext cx="914400" cy="914400"/>
            </a:xfrm>
            <a:prstGeom prst="rect">
              <a:avLst/>
            </a:prstGeom>
          </p:spPr>
        </p:pic>
      </p:grpSp>
      <p:grpSp>
        <p:nvGrpSpPr>
          <p:cNvPr id="22" name="Group 21">
            <a:extLst>
              <a:ext uri="{FF2B5EF4-FFF2-40B4-BE49-F238E27FC236}">
                <a16:creationId xmlns:a16="http://schemas.microsoft.com/office/drawing/2014/main" id="{DE29D398-EF99-4AC2-808D-82942E26B95E}"/>
              </a:ext>
            </a:extLst>
          </p:cNvPr>
          <p:cNvGrpSpPr/>
          <p:nvPr/>
        </p:nvGrpSpPr>
        <p:grpSpPr>
          <a:xfrm>
            <a:off x="4496754" y="4936615"/>
            <a:ext cx="914400" cy="914400"/>
            <a:chOff x="5187159" y="4792658"/>
            <a:chExt cx="914400" cy="914400"/>
          </a:xfrm>
        </p:grpSpPr>
        <p:pic>
          <p:nvPicPr>
            <p:cNvPr id="14" name="Picture 13">
              <a:extLst>
                <a:ext uri="{FF2B5EF4-FFF2-40B4-BE49-F238E27FC236}">
                  <a16:creationId xmlns:a16="http://schemas.microsoft.com/office/drawing/2014/main" id="{D22B6567-3C77-4511-8801-C0BDD0DBACD4}"/>
                </a:ext>
              </a:extLst>
            </p:cNvPr>
            <p:cNvPicPr>
              <a:picLocks noChangeAspect="1"/>
            </p:cNvPicPr>
            <p:nvPr/>
          </p:nvPicPr>
          <p:blipFill>
            <a:blip r:embed="rId5"/>
            <a:stretch>
              <a:fillRect/>
            </a:stretch>
          </p:blipFill>
          <p:spPr>
            <a:xfrm>
              <a:off x="5498185" y="5071417"/>
              <a:ext cx="292348" cy="356881"/>
            </a:xfrm>
            <a:prstGeom prst="rect">
              <a:avLst/>
            </a:prstGeom>
          </p:spPr>
        </p:pic>
        <p:pic>
          <p:nvPicPr>
            <p:cNvPr id="21" name="Graphic 20" descr="Smart Phone outline">
              <a:extLst>
                <a:ext uri="{FF2B5EF4-FFF2-40B4-BE49-F238E27FC236}">
                  <a16:creationId xmlns:a16="http://schemas.microsoft.com/office/drawing/2014/main" id="{E578F60D-8D48-4DD3-A72B-3B1459A319F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187159" y="4792658"/>
              <a:ext cx="914400" cy="914400"/>
            </a:xfrm>
            <a:prstGeom prst="rect">
              <a:avLst/>
            </a:prstGeom>
          </p:spPr>
        </p:pic>
      </p:grpSp>
      <p:sp>
        <p:nvSpPr>
          <p:cNvPr id="16" name="TextBox 15">
            <a:extLst>
              <a:ext uri="{FF2B5EF4-FFF2-40B4-BE49-F238E27FC236}">
                <a16:creationId xmlns:a16="http://schemas.microsoft.com/office/drawing/2014/main" id="{B330C181-3BE3-4298-93B3-4D0CB05118AD}"/>
              </a:ext>
            </a:extLst>
          </p:cNvPr>
          <p:cNvSpPr txBox="1"/>
          <p:nvPr/>
        </p:nvSpPr>
        <p:spPr>
          <a:xfrm>
            <a:off x="2106727" y="5132326"/>
            <a:ext cx="691215"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macOS</a:t>
            </a:r>
          </a:p>
        </p:txBody>
      </p:sp>
      <p:pic>
        <p:nvPicPr>
          <p:cNvPr id="25" name="Graphic 24" descr="Laptop with solid fill">
            <a:extLst>
              <a:ext uri="{FF2B5EF4-FFF2-40B4-BE49-F238E27FC236}">
                <a16:creationId xmlns:a16="http://schemas.microsoft.com/office/drawing/2014/main" id="{BBEB6D68-482A-495E-A75A-A95BABB446A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989899" y="4835245"/>
            <a:ext cx="914400" cy="914400"/>
          </a:xfrm>
          <a:prstGeom prst="rect">
            <a:avLst/>
          </a:prstGeom>
        </p:spPr>
      </p:pic>
      <p:grpSp>
        <p:nvGrpSpPr>
          <p:cNvPr id="30" name="Group 29">
            <a:extLst>
              <a:ext uri="{FF2B5EF4-FFF2-40B4-BE49-F238E27FC236}">
                <a16:creationId xmlns:a16="http://schemas.microsoft.com/office/drawing/2014/main" id="{78020D21-B910-4E4D-AD2F-8A4BA78B227A}"/>
              </a:ext>
            </a:extLst>
          </p:cNvPr>
          <p:cNvGrpSpPr/>
          <p:nvPr/>
        </p:nvGrpSpPr>
        <p:grpSpPr>
          <a:xfrm>
            <a:off x="764473" y="4835245"/>
            <a:ext cx="914400" cy="914400"/>
            <a:chOff x="769916" y="4835245"/>
            <a:chExt cx="914400" cy="914400"/>
          </a:xfrm>
        </p:grpSpPr>
        <p:grpSp>
          <p:nvGrpSpPr>
            <p:cNvPr id="56" name="Group 42">
              <a:extLst>
                <a:ext uri="{FF2B5EF4-FFF2-40B4-BE49-F238E27FC236}">
                  <a16:creationId xmlns:a16="http://schemas.microsoft.com/office/drawing/2014/main" id="{F182C15E-8395-47CB-9A76-D53E53EB787B}"/>
                </a:ext>
              </a:extLst>
            </p:cNvPr>
            <p:cNvGrpSpPr>
              <a:grpSpLocks noChangeAspect="1"/>
            </p:cNvGrpSpPr>
            <p:nvPr/>
          </p:nvGrpSpPr>
          <p:grpSpPr bwMode="auto">
            <a:xfrm>
              <a:off x="1135999" y="5160128"/>
              <a:ext cx="179625" cy="186208"/>
              <a:chOff x="3492" y="1769"/>
              <a:chExt cx="854" cy="864"/>
            </a:xfrm>
            <a:solidFill>
              <a:srgbClr val="FFFFFF"/>
            </a:solidFill>
          </p:grpSpPr>
          <p:sp>
            <p:nvSpPr>
              <p:cNvPr id="57" name="Freeform 43">
                <a:extLst>
                  <a:ext uri="{FF2B5EF4-FFF2-40B4-BE49-F238E27FC236}">
                    <a16:creationId xmlns:a16="http://schemas.microsoft.com/office/drawing/2014/main" id="{2F6F793A-7997-46EC-9A0A-2F3CD3A444D4}"/>
                  </a:ext>
                </a:extLst>
              </p:cNvPr>
              <p:cNvSpPr>
                <a:spLocks/>
              </p:cNvSpPr>
              <p:nvPr/>
            </p:nvSpPr>
            <p:spPr bwMode="auto">
              <a:xfrm>
                <a:off x="3872" y="1769"/>
                <a:ext cx="474" cy="413"/>
              </a:xfrm>
              <a:custGeom>
                <a:avLst/>
                <a:gdLst>
                  <a:gd name="T0" fmla="*/ 0 w 474"/>
                  <a:gd name="T1" fmla="*/ 413 h 413"/>
                  <a:gd name="T2" fmla="*/ 474 w 474"/>
                  <a:gd name="T3" fmla="*/ 413 h 413"/>
                  <a:gd name="T4" fmla="*/ 474 w 474"/>
                  <a:gd name="T5" fmla="*/ 0 h 413"/>
                  <a:gd name="T6" fmla="*/ 0 w 474"/>
                  <a:gd name="T7" fmla="*/ 69 h 413"/>
                  <a:gd name="T8" fmla="*/ 0 w 474"/>
                  <a:gd name="T9" fmla="*/ 413 h 413"/>
                </a:gdLst>
                <a:ahLst/>
                <a:cxnLst>
                  <a:cxn ang="0">
                    <a:pos x="T0" y="T1"/>
                  </a:cxn>
                  <a:cxn ang="0">
                    <a:pos x="T2" y="T3"/>
                  </a:cxn>
                  <a:cxn ang="0">
                    <a:pos x="T4" y="T5"/>
                  </a:cxn>
                  <a:cxn ang="0">
                    <a:pos x="T6" y="T7"/>
                  </a:cxn>
                  <a:cxn ang="0">
                    <a:pos x="T8" y="T9"/>
                  </a:cxn>
                </a:cxnLst>
                <a:rect l="0" t="0" r="r" b="b"/>
                <a:pathLst>
                  <a:path w="474" h="413">
                    <a:moveTo>
                      <a:pt x="0" y="413"/>
                    </a:moveTo>
                    <a:lnTo>
                      <a:pt x="474" y="413"/>
                    </a:lnTo>
                    <a:lnTo>
                      <a:pt x="474" y="0"/>
                    </a:lnTo>
                    <a:lnTo>
                      <a:pt x="0" y="69"/>
                    </a:lnTo>
                    <a:lnTo>
                      <a:pt x="0" y="4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58" name="Freeform 44">
                <a:extLst>
                  <a:ext uri="{FF2B5EF4-FFF2-40B4-BE49-F238E27FC236}">
                    <a16:creationId xmlns:a16="http://schemas.microsoft.com/office/drawing/2014/main" id="{3CCAC146-31C0-4D4C-A4BD-B94A27A261E4}"/>
                  </a:ext>
                </a:extLst>
              </p:cNvPr>
              <p:cNvSpPr>
                <a:spLocks/>
              </p:cNvSpPr>
              <p:nvPr/>
            </p:nvSpPr>
            <p:spPr bwMode="auto">
              <a:xfrm>
                <a:off x="3492" y="1844"/>
                <a:ext cx="345" cy="338"/>
              </a:xfrm>
              <a:custGeom>
                <a:avLst/>
                <a:gdLst>
                  <a:gd name="T0" fmla="*/ 345 w 345"/>
                  <a:gd name="T1" fmla="*/ 338 h 338"/>
                  <a:gd name="T2" fmla="*/ 345 w 345"/>
                  <a:gd name="T3" fmla="*/ 0 h 338"/>
                  <a:gd name="T4" fmla="*/ 0 w 345"/>
                  <a:gd name="T5" fmla="*/ 50 h 338"/>
                  <a:gd name="T6" fmla="*/ 0 w 345"/>
                  <a:gd name="T7" fmla="*/ 338 h 338"/>
                  <a:gd name="T8" fmla="*/ 345 w 345"/>
                  <a:gd name="T9" fmla="*/ 338 h 338"/>
                </a:gdLst>
                <a:ahLst/>
                <a:cxnLst>
                  <a:cxn ang="0">
                    <a:pos x="T0" y="T1"/>
                  </a:cxn>
                  <a:cxn ang="0">
                    <a:pos x="T2" y="T3"/>
                  </a:cxn>
                  <a:cxn ang="0">
                    <a:pos x="T4" y="T5"/>
                  </a:cxn>
                  <a:cxn ang="0">
                    <a:pos x="T6" y="T7"/>
                  </a:cxn>
                  <a:cxn ang="0">
                    <a:pos x="T8" y="T9"/>
                  </a:cxn>
                </a:cxnLst>
                <a:rect l="0" t="0" r="r" b="b"/>
                <a:pathLst>
                  <a:path w="345" h="338">
                    <a:moveTo>
                      <a:pt x="345" y="338"/>
                    </a:moveTo>
                    <a:lnTo>
                      <a:pt x="345" y="0"/>
                    </a:lnTo>
                    <a:lnTo>
                      <a:pt x="0" y="50"/>
                    </a:lnTo>
                    <a:lnTo>
                      <a:pt x="0" y="338"/>
                    </a:lnTo>
                    <a:lnTo>
                      <a:pt x="345" y="3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59" name="Freeform 45">
                <a:extLst>
                  <a:ext uri="{FF2B5EF4-FFF2-40B4-BE49-F238E27FC236}">
                    <a16:creationId xmlns:a16="http://schemas.microsoft.com/office/drawing/2014/main" id="{33221B7B-25E1-4C4C-901B-B9B5C70E02CC}"/>
                  </a:ext>
                </a:extLst>
              </p:cNvPr>
              <p:cNvSpPr>
                <a:spLocks/>
              </p:cNvSpPr>
              <p:nvPr/>
            </p:nvSpPr>
            <p:spPr bwMode="auto">
              <a:xfrm>
                <a:off x="3492" y="2214"/>
                <a:ext cx="345" cy="345"/>
              </a:xfrm>
              <a:custGeom>
                <a:avLst/>
                <a:gdLst>
                  <a:gd name="T0" fmla="*/ 345 w 345"/>
                  <a:gd name="T1" fmla="*/ 0 h 345"/>
                  <a:gd name="T2" fmla="*/ 0 w 345"/>
                  <a:gd name="T3" fmla="*/ 0 h 345"/>
                  <a:gd name="T4" fmla="*/ 0 w 345"/>
                  <a:gd name="T5" fmla="*/ 294 h 345"/>
                  <a:gd name="T6" fmla="*/ 345 w 345"/>
                  <a:gd name="T7" fmla="*/ 345 h 345"/>
                  <a:gd name="T8" fmla="*/ 345 w 345"/>
                  <a:gd name="T9" fmla="*/ 0 h 345"/>
                </a:gdLst>
                <a:ahLst/>
                <a:cxnLst>
                  <a:cxn ang="0">
                    <a:pos x="T0" y="T1"/>
                  </a:cxn>
                  <a:cxn ang="0">
                    <a:pos x="T2" y="T3"/>
                  </a:cxn>
                  <a:cxn ang="0">
                    <a:pos x="T4" y="T5"/>
                  </a:cxn>
                  <a:cxn ang="0">
                    <a:pos x="T6" y="T7"/>
                  </a:cxn>
                  <a:cxn ang="0">
                    <a:pos x="T8" y="T9"/>
                  </a:cxn>
                </a:cxnLst>
                <a:rect l="0" t="0" r="r" b="b"/>
                <a:pathLst>
                  <a:path w="345" h="345">
                    <a:moveTo>
                      <a:pt x="345" y="0"/>
                    </a:moveTo>
                    <a:lnTo>
                      <a:pt x="0" y="0"/>
                    </a:lnTo>
                    <a:lnTo>
                      <a:pt x="0" y="294"/>
                    </a:lnTo>
                    <a:lnTo>
                      <a:pt x="345" y="345"/>
                    </a:lnTo>
                    <a:lnTo>
                      <a:pt x="3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60" name="Freeform 46">
                <a:extLst>
                  <a:ext uri="{FF2B5EF4-FFF2-40B4-BE49-F238E27FC236}">
                    <a16:creationId xmlns:a16="http://schemas.microsoft.com/office/drawing/2014/main" id="{6F6657B3-9C31-4724-956B-6A4B9114A3A6}"/>
                  </a:ext>
                </a:extLst>
              </p:cNvPr>
              <p:cNvSpPr>
                <a:spLocks/>
              </p:cNvSpPr>
              <p:nvPr/>
            </p:nvSpPr>
            <p:spPr bwMode="auto">
              <a:xfrm>
                <a:off x="3872" y="2214"/>
                <a:ext cx="474" cy="419"/>
              </a:xfrm>
              <a:custGeom>
                <a:avLst/>
                <a:gdLst>
                  <a:gd name="T0" fmla="*/ 0 w 474"/>
                  <a:gd name="T1" fmla="*/ 0 h 419"/>
                  <a:gd name="T2" fmla="*/ 0 w 474"/>
                  <a:gd name="T3" fmla="*/ 349 h 419"/>
                  <a:gd name="T4" fmla="*/ 474 w 474"/>
                  <a:gd name="T5" fmla="*/ 419 h 419"/>
                  <a:gd name="T6" fmla="*/ 474 w 474"/>
                  <a:gd name="T7" fmla="*/ 0 h 419"/>
                  <a:gd name="T8" fmla="*/ 0 w 474"/>
                  <a:gd name="T9" fmla="*/ 0 h 419"/>
                </a:gdLst>
                <a:ahLst/>
                <a:cxnLst>
                  <a:cxn ang="0">
                    <a:pos x="T0" y="T1"/>
                  </a:cxn>
                  <a:cxn ang="0">
                    <a:pos x="T2" y="T3"/>
                  </a:cxn>
                  <a:cxn ang="0">
                    <a:pos x="T4" y="T5"/>
                  </a:cxn>
                  <a:cxn ang="0">
                    <a:pos x="T6" y="T7"/>
                  </a:cxn>
                  <a:cxn ang="0">
                    <a:pos x="T8" y="T9"/>
                  </a:cxn>
                </a:cxnLst>
                <a:rect l="0" t="0" r="r" b="b"/>
                <a:pathLst>
                  <a:path w="474" h="419">
                    <a:moveTo>
                      <a:pt x="0" y="0"/>
                    </a:moveTo>
                    <a:lnTo>
                      <a:pt x="0" y="349"/>
                    </a:lnTo>
                    <a:lnTo>
                      <a:pt x="474" y="419"/>
                    </a:lnTo>
                    <a:lnTo>
                      <a:pt x="474"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pic>
          <p:nvPicPr>
            <p:cNvPr id="28" name="Graphic 27" descr="Laptop outline">
              <a:extLst>
                <a:ext uri="{FF2B5EF4-FFF2-40B4-BE49-F238E27FC236}">
                  <a16:creationId xmlns:a16="http://schemas.microsoft.com/office/drawing/2014/main" id="{612D80E1-7A6A-4071-814B-6820AED9AFC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69916" y="4835245"/>
              <a:ext cx="914400" cy="914400"/>
            </a:xfrm>
            <a:prstGeom prst="rect">
              <a:avLst/>
            </a:prstGeom>
          </p:spPr>
        </p:pic>
      </p:grpSp>
      <p:grpSp>
        <p:nvGrpSpPr>
          <p:cNvPr id="61" name="Group 60">
            <a:extLst>
              <a:ext uri="{FF2B5EF4-FFF2-40B4-BE49-F238E27FC236}">
                <a16:creationId xmlns:a16="http://schemas.microsoft.com/office/drawing/2014/main" id="{9061AE0F-A1F6-464D-9FC4-69C77BF85680}"/>
              </a:ext>
            </a:extLst>
          </p:cNvPr>
          <p:cNvGrpSpPr/>
          <p:nvPr/>
        </p:nvGrpSpPr>
        <p:grpSpPr>
          <a:xfrm>
            <a:off x="1158602" y="4240010"/>
            <a:ext cx="3839048" cy="595235"/>
            <a:chOff x="1158602" y="4240010"/>
            <a:chExt cx="3839048" cy="595235"/>
          </a:xfrm>
        </p:grpSpPr>
        <p:grpSp>
          <p:nvGrpSpPr>
            <p:cNvPr id="41" name="Group 40">
              <a:extLst>
                <a:ext uri="{FF2B5EF4-FFF2-40B4-BE49-F238E27FC236}">
                  <a16:creationId xmlns:a16="http://schemas.microsoft.com/office/drawing/2014/main" id="{3CA7F954-5F13-4768-8EFA-8388611F38EB}"/>
                </a:ext>
              </a:extLst>
            </p:cNvPr>
            <p:cNvGrpSpPr/>
            <p:nvPr/>
          </p:nvGrpSpPr>
          <p:grpSpPr>
            <a:xfrm rot="10800000">
              <a:off x="1158602" y="4244154"/>
              <a:ext cx="157022" cy="558777"/>
              <a:chOff x="1629501" y="2666967"/>
              <a:chExt cx="125906" cy="558777"/>
            </a:xfrm>
          </p:grpSpPr>
          <p:cxnSp>
            <p:nvCxnSpPr>
              <p:cNvPr id="34" name="Straight Connector 33">
                <a:extLst>
                  <a:ext uri="{FF2B5EF4-FFF2-40B4-BE49-F238E27FC236}">
                    <a16:creationId xmlns:a16="http://schemas.microsoft.com/office/drawing/2014/main" id="{4E01A0F0-C869-4680-AF81-7651AE74B257}"/>
                  </a:ext>
                  <a:ext uri="{C183D7F6-B498-43B3-948B-1728B52AA6E4}">
                    <adec:decorative xmlns:adec="http://schemas.microsoft.com/office/drawing/2017/decorative" val="1"/>
                  </a:ext>
                </a:extLst>
              </p:cNvPr>
              <p:cNvCxnSpPr>
                <a:cxnSpLocks/>
              </p:cNvCxnSpPr>
              <p:nvPr/>
            </p:nvCxnSpPr>
            <p:spPr>
              <a:xfrm flipV="1">
                <a:off x="1695629" y="2742737"/>
                <a:ext cx="0" cy="483007"/>
              </a:xfrm>
              <a:prstGeom prst="line">
                <a:avLst/>
              </a:prstGeom>
              <a:noFill/>
              <a:ln w="28575" cap="rnd" cmpd="sng" algn="ctr">
                <a:solidFill>
                  <a:srgbClr val="75757A"/>
                </a:solidFill>
                <a:prstDash val="dash"/>
                <a:headEnd type="none"/>
                <a:tailEnd type="none"/>
              </a:ln>
              <a:effectLst/>
            </p:spPr>
          </p:cxnSp>
          <p:sp>
            <p:nvSpPr>
              <p:cNvPr id="36" name="Oval 35">
                <a:extLst>
                  <a:ext uri="{FF2B5EF4-FFF2-40B4-BE49-F238E27FC236}">
                    <a16:creationId xmlns:a16="http://schemas.microsoft.com/office/drawing/2014/main" id="{FD2C8F62-0317-4E9A-A6FE-2FDFD3CA7D86}"/>
                  </a:ext>
                  <a:ext uri="{C183D7F6-B498-43B3-948B-1728B52AA6E4}">
                    <adec:decorative xmlns:adec="http://schemas.microsoft.com/office/drawing/2017/decorative" val="1"/>
                  </a:ext>
                </a:extLst>
              </p:cNvPr>
              <p:cNvSpPr/>
              <p:nvPr/>
            </p:nvSpPr>
            <p:spPr bwMode="auto">
              <a:xfrm rot="16200000">
                <a:off x="1618367" y="2678101"/>
                <a:ext cx="148174" cy="125906"/>
              </a:xfrm>
              <a:prstGeom prst="ellipse">
                <a:avLst/>
              </a:prstGeom>
              <a:solidFill>
                <a:srgbClr val="4FE4FF"/>
              </a:solidFill>
              <a:ln w="10795" cap="flat" cmpd="sng" algn="ctr">
                <a:noFill/>
                <a:prstDash val="solid"/>
                <a:headEnd type="none" w="med" len="med"/>
                <a:tailEnd type="none" w="med" len="med"/>
              </a:ln>
              <a:effectLst/>
            </p:spPr>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0" cap="none" spc="0" normalizeH="0" baseline="0" noProof="0">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48" name="Group 47">
              <a:extLst>
                <a:ext uri="{FF2B5EF4-FFF2-40B4-BE49-F238E27FC236}">
                  <a16:creationId xmlns:a16="http://schemas.microsoft.com/office/drawing/2014/main" id="{88F73273-2EC1-4274-923B-41A23C4B1631}"/>
                </a:ext>
              </a:extLst>
            </p:cNvPr>
            <p:cNvGrpSpPr/>
            <p:nvPr/>
          </p:nvGrpSpPr>
          <p:grpSpPr>
            <a:xfrm>
              <a:off x="2368309" y="4267340"/>
              <a:ext cx="157022" cy="567905"/>
              <a:chOff x="2368309" y="4267340"/>
              <a:chExt cx="157022" cy="567905"/>
            </a:xfrm>
          </p:grpSpPr>
          <p:cxnSp>
            <p:nvCxnSpPr>
              <p:cNvPr id="38" name="Straight Connector 37">
                <a:extLst>
                  <a:ext uri="{FF2B5EF4-FFF2-40B4-BE49-F238E27FC236}">
                    <a16:creationId xmlns:a16="http://schemas.microsoft.com/office/drawing/2014/main" id="{2A5E367D-21E7-42B0-96BC-F2F1F8B2E47F}"/>
                  </a:ext>
                  <a:ext uri="{C183D7F6-B498-43B3-948B-1728B52AA6E4}">
                    <adec:decorative xmlns:adec="http://schemas.microsoft.com/office/drawing/2017/decorative" val="1"/>
                  </a:ext>
                </a:extLst>
              </p:cNvPr>
              <p:cNvCxnSpPr>
                <a:cxnSpLocks/>
              </p:cNvCxnSpPr>
              <p:nvPr/>
            </p:nvCxnSpPr>
            <p:spPr>
              <a:xfrm rot="10800000" flipV="1">
                <a:off x="2450057" y="4267340"/>
                <a:ext cx="0" cy="483007"/>
              </a:xfrm>
              <a:prstGeom prst="line">
                <a:avLst/>
              </a:prstGeom>
              <a:noFill/>
              <a:ln w="28575" cap="rnd" cmpd="sng" algn="ctr">
                <a:solidFill>
                  <a:srgbClr val="75757A"/>
                </a:solidFill>
                <a:prstDash val="dash"/>
                <a:headEnd type="none"/>
                <a:tailEnd type="none"/>
              </a:ln>
              <a:effectLst/>
            </p:spPr>
          </p:cxnSp>
          <p:sp>
            <p:nvSpPr>
              <p:cNvPr id="44" name="Oval 43">
                <a:extLst>
                  <a:ext uri="{FF2B5EF4-FFF2-40B4-BE49-F238E27FC236}">
                    <a16:creationId xmlns:a16="http://schemas.microsoft.com/office/drawing/2014/main" id="{340D0D5B-B749-4ED4-90F2-11EF3860FD69}"/>
                  </a:ext>
                  <a:ext uri="{C183D7F6-B498-43B3-948B-1728B52AA6E4}">
                    <adec:decorative xmlns:adec="http://schemas.microsoft.com/office/drawing/2017/decorative" val="1"/>
                  </a:ext>
                </a:extLst>
              </p:cNvPr>
              <p:cNvSpPr/>
              <p:nvPr/>
            </p:nvSpPr>
            <p:spPr bwMode="auto">
              <a:xfrm rot="5400000">
                <a:off x="2372733" y="4682647"/>
                <a:ext cx="148174" cy="157022"/>
              </a:xfrm>
              <a:prstGeom prst="ellipse">
                <a:avLst/>
              </a:prstGeom>
              <a:solidFill>
                <a:srgbClr val="4FE4FF"/>
              </a:solidFill>
              <a:ln w="10795" cap="flat" cmpd="sng" algn="ctr">
                <a:noFill/>
                <a:prstDash val="solid"/>
                <a:headEnd type="none" w="med" len="med"/>
                <a:tailEnd type="none" w="med" len="med"/>
              </a:ln>
              <a:effectLst/>
            </p:spPr>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0" cap="none" spc="0" normalizeH="0" baseline="0" noProof="0">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50" name="Group 49">
              <a:extLst>
                <a:ext uri="{FF2B5EF4-FFF2-40B4-BE49-F238E27FC236}">
                  <a16:creationId xmlns:a16="http://schemas.microsoft.com/office/drawing/2014/main" id="{66416B8F-B9C2-42C3-BAEF-3999A2DA97F3}"/>
                </a:ext>
              </a:extLst>
            </p:cNvPr>
            <p:cNvGrpSpPr/>
            <p:nvPr/>
          </p:nvGrpSpPr>
          <p:grpSpPr>
            <a:xfrm>
              <a:off x="3621141" y="4240010"/>
              <a:ext cx="157022" cy="576645"/>
              <a:chOff x="3587721" y="4267340"/>
              <a:chExt cx="157022" cy="576645"/>
            </a:xfrm>
          </p:grpSpPr>
          <p:cxnSp>
            <p:nvCxnSpPr>
              <p:cNvPr id="4" name="Straight Connector 3">
                <a:extLst>
                  <a:ext uri="{FF2B5EF4-FFF2-40B4-BE49-F238E27FC236}">
                    <a16:creationId xmlns:a16="http://schemas.microsoft.com/office/drawing/2014/main" id="{3988B8E2-B27F-4524-8D57-02C5DF08E8D0}"/>
                  </a:ext>
                  <a:ext uri="{C183D7F6-B498-43B3-948B-1728B52AA6E4}">
                    <adec:decorative xmlns:adec="http://schemas.microsoft.com/office/drawing/2017/decorative" val="1"/>
                  </a:ext>
                </a:extLst>
              </p:cNvPr>
              <p:cNvCxnSpPr>
                <a:cxnSpLocks/>
              </p:cNvCxnSpPr>
              <p:nvPr/>
            </p:nvCxnSpPr>
            <p:spPr>
              <a:xfrm rot="10800000" flipV="1">
                <a:off x="3675457" y="4267340"/>
                <a:ext cx="0" cy="483007"/>
              </a:xfrm>
              <a:prstGeom prst="line">
                <a:avLst/>
              </a:prstGeom>
              <a:noFill/>
              <a:ln w="28575" cap="rnd" cmpd="sng" algn="ctr">
                <a:solidFill>
                  <a:srgbClr val="75757A"/>
                </a:solidFill>
                <a:prstDash val="dash"/>
                <a:headEnd type="none"/>
                <a:tailEnd type="none"/>
              </a:ln>
              <a:effectLst/>
            </p:spPr>
          </p:cxnSp>
          <p:sp>
            <p:nvSpPr>
              <p:cNvPr id="45" name="Oval 44">
                <a:extLst>
                  <a:ext uri="{FF2B5EF4-FFF2-40B4-BE49-F238E27FC236}">
                    <a16:creationId xmlns:a16="http://schemas.microsoft.com/office/drawing/2014/main" id="{33CBC153-8D1D-4903-8B48-23A94DBEFA08}"/>
                  </a:ext>
                  <a:ext uri="{C183D7F6-B498-43B3-948B-1728B52AA6E4}">
                    <adec:decorative xmlns:adec="http://schemas.microsoft.com/office/drawing/2017/decorative" val="1"/>
                  </a:ext>
                </a:extLst>
              </p:cNvPr>
              <p:cNvSpPr/>
              <p:nvPr/>
            </p:nvSpPr>
            <p:spPr bwMode="auto">
              <a:xfrm rot="5400000">
                <a:off x="3592145" y="4691387"/>
                <a:ext cx="148174" cy="157022"/>
              </a:xfrm>
              <a:prstGeom prst="ellipse">
                <a:avLst/>
              </a:prstGeom>
              <a:solidFill>
                <a:srgbClr val="4FE4FF"/>
              </a:solidFill>
              <a:ln w="10795" cap="flat" cmpd="sng" algn="ctr">
                <a:noFill/>
                <a:prstDash val="solid"/>
                <a:headEnd type="none" w="med" len="med"/>
                <a:tailEnd type="none" w="med" len="med"/>
              </a:ln>
              <a:effectLst/>
            </p:spPr>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0" cap="none" spc="0" normalizeH="0" baseline="0" noProof="0">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52" name="Group 51">
              <a:extLst>
                <a:ext uri="{FF2B5EF4-FFF2-40B4-BE49-F238E27FC236}">
                  <a16:creationId xmlns:a16="http://schemas.microsoft.com/office/drawing/2014/main" id="{65748145-CBB3-450E-B127-9B3A6F1903B8}"/>
                </a:ext>
              </a:extLst>
            </p:cNvPr>
            <p:cNvGrpSpPr/>
            <p:nvPr/>
          </p:nvGrpSpPr>
          <p:grpSpPr>
            <a:xfrm>
              <a:off x="4840628" y="4244154"/>
              <a:ext cx="157022" cy="558076"/>
              <a:chOff x="4858561" y="4282039"/>
              <a:chExt cx="157022" cy="558076"/>
            </a:xfrm>
          </p:grpSpPr>
          <p:cxnSp>
            <p:nvCxnSpPr>
              <p:cNvPr id="35" name="Straight Connector 34">
                <a:extLst>
                  <a:ext uri="{FF2B5EF4-FFF2-40B4-BE49-F238E27FC236}">
                    <a16:creationId xmlns:a16="http://schemas.microsoft.com/office/drawing/2014/main" id="{FE36BC87-1BB1-4249-9150-D244A43E8062}"/>
                  </a:ext>
                  <a:ext uri="{C183D7F6-B498-43B3-948B-1728B52AA6E4}">
                    <adec:decorative xmlns:adec="http://schemas.microsoft.com/office/drawing/2017/decorative" val="1"/>
                  </a:ext>
                </a:extLst>
              </p:cNvPr>
              <p:cNvCxnSpPr>
                <a:cxnSpLocks/>
              </p:cNvCxnSpPr>
              <p:nvPr/>
            </p:nvCxnSpPr>
            <p:spPr>
              <a:xfrm rot="10800000" flipV="1">
                <a:off x="4925688" y="4282039"/>
                <a:ext cx="0" cy="483007"/>
              </a:xfrm>
              <a:prstGeom prst="line">
                <a:avLst/>
              </a:prstGeom>
              <a:noFill/>
              <a:ln w="28575" cap="rnd" cmpd="sng" algn="ctr">
                <a:solidFill>
                  <a:srgbClr val="75757A"/>
                </a:solidFill>
                <a:prstDash val="dash"/>
                <a:headEnd type="none"/>
                <a:tailEnd type="none"/>
              </a:ln>
              <a:effectLst/>
            </p:spPr>
          </p:cxnSp>
          <p:sp>
            <p:nvSpPr>
              <p:cNvPr id="46" name="Oval 45">
                <a:extLst>
                  <a:ext uri="{FF2B5EF4-FFF2-40B4-BE49-F238E27FC236}">
                    <a16:creationId xmlns:a16="http://schemas.microsoft.com/office/drawing/2014/main" id="{DB1DD271-AEA8-4ACC-9596-512AA5B0C450}"/>
                  </a:ext>
                  <a:ext uri="{C183D7F6-B498-43B3-948B-1728B52AA6E4}">
                    <adec:decorative xmlns:adec="http://schemas.microsoft.com/office/drawing/2017/decorative" val="1"/>
                  </a:ext>
                </a:extLst>
              </p:cNvPr>
              <p:cNvSpPr/>
              <p:nvPr/>
            </p:nvSpPr>
            <p:spPr bwMode="auto">
              <a:xfrm rot="5400000">
                <a:off x="4862985" y="4687517"/>
                <a:ext cx="148174" cy="157022"/>
              </a:xfrm>
              <a:prstGeom prst="ellipse">
                <a:avLst/>
              </a:prstGeom>
              <a:solidFill>
                <a:srgbClr val="4FE4FF"/>
              </a:solidFill>
              <a:ln w="10795" cap="flat" cmpd="sng" algn="ctr">
                <a:noFill/>
                <a:prstDash val="solid"/>
                <a:headEnd type="none" w="med" len="med"/>
                <a:tailEnd type="none" w="med" len="med"/>
              </a:ln>
              <a:effectLst/>
            </p:spPr>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0" cap="none" spc="0" normalizeH="0" baseline="0" noProof="0">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spTree>
    <p:extLst>
      <p:ext uri="{BB962C8B-B14F-4D97-AF65-F5344CB8AC3E}">
        <p14:creationId xmlns:p14="http://schemas.microsoft.com/office/powerpoint/2010/main" val="1113948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500"/>
                            </p:stCondLst>
                            <p:childTnLst>
                              <p:par>
                                <p:cTn id="5" presetID="10"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par>
                          <p:cTn id="12" fill="hold">
                            <p:stCondLst>
                              <p:cond delay="1500"/>
                            </p:stCondLst>
                            <p:childTnLst>
                              <p:par>
                                <p:cTn id="13" presetID="10" presetClass="entr" presetSubtype="0" fill="hold" nodeType="afterEffect">
                                  <p:stCondLst>
                                    <p:cond delay="0"/>
                                  </p:stCondLst>
                                  <p:childTnLst>
                                    <p:set>
                                      <p:cBhvr>
                                        <p:cTn id="14" dur="1" fill="hold">
                                          <p:stCondLst>
                                            <p:cond delay="0"/>
                                          </p:stCondLst>
                                        </p:cTn>
                                        <p:tgtEl>
                                          <p:spTgt spid="63"/>
                                        </p:tgtEl>
                                        <p:attrNameLst>
                                          <p:attrName>style.visibility</p:attrName>
                                        </p:attrNameLst>
                                      </p:cBhvr>
                                      <p:to>
                                        <p:strVal val="visible"/>
                                      </p:to>
                                    </p:set>
                                    <p:animEffect transition="in" filter="fade">
                                      <p:cBhvr>
                                        <p:cTn id="15" dur="500"/>
                                        <p:tgtEl>
                                          <p:spTgt spid="63"/>
                                        </p:tgtEl>
                                      </p:cBhvr>
                                    </p:animEffect>
                                  </p:childTnLst>
                                </p:cTn>
                              </p:par>
                            </p:childTnLst>
                          </p:cTn>
                        </p:par>
                        <p:par>
                          <p:cTn id="16" fill="hold">
                            <p:stCondLst>
                              <p:cond delay="2000"/>
                            </p:stCondLst>
                            <p:childTnLst>
                              <p:par>
                                <p:cTn id="17" presetID="10" presetClass="entr" presetSubtype="0" fill="hold" grpId="0" nodeType="afterEffect">
                                  <p:stCondLst>
                                    <p:cond delay="0"/>
                                  </p:stCondLst>
                                  <p:childTnLst>
                                    <p:set>
                                      <p:cBhvr>
                                        <p:cTn id="18" dur="1" fill="hold">
                                          <p:stCondLst>
                                            <p:cond delay="0"/>
                                          </p:stCondLst>
                                        </p:cTn>
                                        <p:tgtEl>
                                          <p:spTgt spid="11">
                                            <p:txEl>
                                              <p:pRg st="0" end="0"/>
                                            </p:txEl>
                                          </p:spTgt>
                                        </p:tgtEl>
                                        <p:attrNameLst>
                                          <p:attrName>style.visibility</p:attrName>
                                        </p:attrNameLst>
                                      </p:cBhvr>
                                      <p:to>
                                        <p:strVal val="visible"/>
                                      </p:to>
                                    </p:set>
                                    <p:animEffect transition="in" filter="fade">
                                      <p:cBhvr>
                                        <p:cTn id="19" dur="500"/>
                                        <p:tgtEl>
                                          <p:spTgt spid="11">
                                            <p:txEl>
                                              <p:pRg st="0" end="0"/>
                                            </p:txEl>
                                          </p:spTgt>
                                        </p:tgtEl>
                                      </p:cBhvr>
                                    </p:animEffect>
                                  </p:childTnLst>
                                </p:cTn>
                              </p:par>
                            </p:childTnLst>
                          </p:cTn>
                        </p:par>
                        <p:par>
                          <p:cTn id="20" fill="hold">
                            <p:stCondLst>
                              <p:cond delay="2500"/>
                            </p:stCondLst>
                            <p:childTnLst>
                              <p:par>
                                <p:cTn id="21" presetID="10" presetClass="entr" presetSubtype="0" fill="hold" grpId="0" nodeType="afterEffect">
                                  <p:stCondLst>
                                    <p:cond delay="0"/>
                                  </p:stCondLst>
                                  <p:childTnLst>
                                    <p:set>
                                      <p:cBhvr>
                                        <p:cTn id="22" dur="1" fill="hold">
                                          <p:stCondLst>
                                            <p:cond delay="0"/>
                                          </p:stCondLst>
                                        </p:cTn>
                                        <p:tgtEl>
                                          <p:spTgt spid="11">
                                            <p:txEl>
                                              <p:pRg st="2" end="2"/>
                                            </p:txEl>
                                          </p:spTgt>
                                        </p:tgtEl>
                                        <p:attrNameLst>
                                          <p:attrName>style.visibility</p:attrName>
                                        </p:attrNameLst>
                                      </p:cBhvr>
                                      <p:to>
                                        <p:strVal val="visible"/>
                                      </p:to>
                                    </p:set>
                                    <p:animEffect transition="in" filter="fade">
                                      <p:cBhvr>
                                        <p:cTn id="23" dur="500"/>
                                        <p:tgtEl>
                                          <p:spTgt spid="11">
                                            <p:txEl>
                                              <p:pRg st="2" end="2"/>
                                            </p:txEl>
                                          </p:spTgt>
                                        </p:tgtEl>
                                      </p:cBhvr>
                                    </p:animEffect>
                                  </p:childTnLst>
                                </p:cTn>
                              </p:par>
                            </p:childTnLst>
                          </p:cTn>
                        </p:par>
                        <p:par>
                          <p:cTn id="24" fill="hold">
                            <p:stCondLst>
                              <p:cond delay="3000"/>
                            </p:stCondLst>
                            <p:childTnLst>
                              <p:par>
                                <p:cTn id="25" presetID="10" presetClass="entr" presetSubtype="0" fill="hold" grpId="0" nodeType="afterEffect">
                                  <p:stCondLst>
                                    <p:cond delay="0"/>
                                  </p:stCondLst>
                                  <p:childTnLst>
                                    <p:set>
                                      <p:cBhvr>
                                        <p:cTn id="26" dur="1" fill="hold">
                                          <p:stCondLst>
                                            <p:cond delay="0"/>
                                          </p:stCondLst>
                                        </p:cTn>
                                        <p:tgtEl>
                                          <p:spTgt spid="11">
                                            <p:txEl>
                                              <p:pRg st="4" end="4"/>
                                            </p:txEl>
                                          </p:spTgt>
                                        </p:tgtEl>
                                        <p:attrNameLst>
                                          <p:attrName>style.visibility</p:attrName>
                                        </p:attrNameLst>
                                      </p:cBhvr>
                                      <p:to>
                                        <p:strVal val="visible"/>
                                      </p:to>
                                    </p:set>
                                    <p:animEffect transition="in" filter="fade">
                                      <p:cBhvr>
                                        <p:cTn id="27" dur="500"/>
                                        <p:tgtEl>
                                          <p:spTgt spid="11">
                                            <p:txEl>
                                              <p:pRg st="4" end="4"/>
                                            </p:txEl>
                                          </p:spTgt>
                                        </p:tgtEl>
                                      </p:cBhvr>
                                    </p:animEffect>
                                  </p:childTnLst>
                                </p:cTn>
                              </p:par>
                            </p:childTnLst>
                          </p:cTn>
                        </p:par>
                        <p:par>
                          <p:cTn id="28" fill="hold">
                            <p:stCondLst>
                              <p:cond delay="3500"/>
                            </p:stCondLst>
                            <p:childTnLst>
                              <p:par>
                                <p:cTn id="29" presetID="10" presetClass="entr" presetSubtype="0" fill="hold" grpId="0" nodeType="afterEffect">
                                  <p:stCondLst>
                                    <p:cond delay="0"/>
                                  </p:stCondLst>
                                  <p:childTnLst>
                                    <p:set>
                                      <p:cBhvr>
                                        <p:cTn id="30" dur="1" fill="hold">
                                          <p:stCondLst>
                                            <p:cond delay="0"/>
                                          </p:stCondLst>
                                        </p:cTn>
                                        <p:tgtEl>
                                          <p:spTgt spid="11">
                                            <p:txEl>
                                              <p:pRg st="6" end="6"/>
                                            </p:txEl>
                                          </p:spTgt>
                                        </p:tgtEl>
                                        <p:attrNameLst>
                                          <p:attrName>style.visibility</p:attrName>
                                        </p:attrNameLst>
                                      </p:cBhvr>
                                      <p:to>
                                        <p:strVal val="visible"/>
                                      </p:to>
                                    </p:set>
                                    <p:animEffect transition="in" filter="fade">
                                      <p:cBhvr>
                                        <p:cTn id="31" dur="500"/>
                                        <p:tgtEl>
                                          <p:spTgt spid="11">
                                            <p:txEl>
                                              <p:pRg st="6" end="6"/>
                                            </p:txEl>
                                          </p:spTgt>
                                        </p:tgtEl>
                                      </p:cBhvr>
                                    </p:animEffect>
                                  </p:childTnLst>
                                </p:cTn>
                              </p:par>
                            </p:childTnLst>
                          </p:cTn>
                        </p:par>
                        <p:par>
                          <p:cTn id="32" fill="hold">
                            <p:stCondLst>
                              <p:cond delay="4000"/>
                            </p:stCondLst>
                            <p:childTnLst>
                              <p:par>
                                <p:cTn id="33" presetID="10" presetClass="entr" presetSubtype="0" fill="hold" grpId="0" nodeType="afterEffect">
                                  <p:stCondLst>
                                    <p:cond delay="0"/>
                                  </p:stCondLst>
                                  <p:childTnLst>
                                    <p:set>
                                      <p:cBhvr>
                                        <p:cTn id="34" dur="1" fill="hold">
                                          <p:stCondLst>
                                            <p:cond delay="0"/>
                                          </p:stCondLst>
                                        </p:cTn>
                                        <p:tgtEl>
                                          <p:spTgt spid="27"/>
                                        </p:tgtEl>
                                        <p:attrNameLst>
                                          <p:attrName>style.visibility</p:attrName>
                                        </p:attrNameLst>
                                      </p:cBhvr>
                                      <p:to>
                                        <p:strVal val="visible"/>
                                      </p:to>
                                    </p:set>
                                    <p:animEffect transition="in" filter="fade">
                                      <p:cBhvr>
                                        <p:cTn id="35" dur="500"/>
                                        <p:tgtEl>
                                          <p:spTgt spid="27"/>
                                        </p:tgtEl>
                                      </p:cBhvr>
                                    </p:animEffect>
                                  </p:childTnLst>
                                </p:cTn>
                              </p:par>
                              <p:par>
                                <p:cTn id="36" presetID="42" presetClass="path" presetSubtype="0" decel="100000" fill="hold" grpId="1" nodeType="withEffect">
                                  <p:stCondLst>
                                    <p:cond delay="0"/>
                                  </p:stCondLst>
                                  <p:childTnLst>
                                    <p:animMotion origin="layout" path="M 0 -7.40741E-7 L 0 0.03287 " pathEditMode="relative" rAng="0" ptsTypes="AA">
                                      <p:cBhvr>
                                        <p:cTn id="37" dur="500" spd="-100000" fill="hold"/>
                                        <p:tgtEl>
                                          <p:spTgt spid="27"/>
                                        </p:tgtEl>
                                        <p:attrNameLst>
                                          <p:attrName>ppt_x</p:attrName>
                                          <p:attrName>ppt_y</p:attrName>
                                        </p:attrNameLst>
                                      </p:cBhvr>
                                      <p:rCtr x="0" y="16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uiExpand="1" build="p"/>
      <p:bldP spid="12" grpId="0" animBg="1"/>
      <p:bldP spid="5" grpId="0" animBg="1"/>
      <p:bldP spid="27" grpId="0"/>
      <p:bldP spid="27" grpId="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FAE69-6AB9-4165-AE0C-478D4EEED379}"/>
              </a:ext>
            </a:extLst>
          </p:cNvPr>
          <p:cNvSpPr>
            <a:spLocks noGrp="1"/>
          </p:cNvSpPr>
          <p:nvPr>
            <p:ph type="title"/>
          </p:nvPr>
        </p:nvSpPr>
        <p:spPr/>
        <p:txBody>
          <a:bodyPr/>
          <a:lstStyle/>
          <a:p>
            <a:r>
              <a:rPr lang="en-US" dirty="0"/>
              <a:t>Machine Setup</a:t>
            </a:r>
          </a:p>
        </p:txBody>
      </p:sp>
    </p:spTree>
    <p:extLst>
      <p:ext uri="{BB962C8B-B14F-4D97-AF65-F5344CB8AC3E}">
        <p14:creationId xmlns:p14="http://schemas.microsoft.com/office/powerpoint/2010/main" val="3054429260"/>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C0E7814F-772A-488B-9829-94D3C5B349DF}"/>
              </a:ext>
            </a:extLst>
          </p:cNvPr>
          <p:cNvSpPr txBox="1"/>
          <p:nvPr/>
        </p:nvSpPr>
        <p:spPr>
          <a:xfrm>
            <a:off x="6062472" y="1929384"/>
            <a:ext cx="6131884" cy="2554545"/>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rPr>
              <a:t>Reuse UI components across native &amp; web</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rPr>
              <a:t>Mix &amp; match web and native UI</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rPr>
              <a:t>Directly access native device functionality</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rPr>
              <a:t>Cross-platform mobile &amp; desktop apps </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 name="Title 5">
            <a:extLst>
              <a:ext uri="{FF2B5EF4-FFF2-40B4-BE49-F238E27FC236}">
                <a16:creationId xmlns:a16="http://schemas.microsoft.com/office/drawing/2014/main" id="{7C376708-27FB-47AF-ABE1-2D622AC8ED83}"/>
              </a:ext>
            </a:extLst>
          </p:cNvPr>
          <p:cNvSpPr>
            <a:spLocks noGrp="1"/>
          </p:cNvSpPr>
          <p:nvPr>
            <p:ph type="title"/>
          </p:nvPr>
        </p:nvSpPr>
        <p:spPr/>
        <p:txBody>
          <a:bodyPr>
            <a:normAutofit/>
          </a:bodyPr>
          <a:lstStyle/>
          <a:p>
            <a:r>
              <a:rPr lang="en-US" dirty="0"/>
              <a:t>Blazor Hybrid apps with .NET MAUI</a:t>
            </a:r>
          </a:p>
        </p:txBody>
      </p:sp>
      <p:sp>
        <p:nvSpPr>
          <p:cNvPr id="21" name="Rectangle 20">
            <a:extLst>
              <a:ext uri="{FF2B5EF4-FFF2-40B4-BE49-F238E27FC236}">
                <a16:creationId xmlns:a16="http://schemas.microsoft.com/office/drawing/2014/main" id="{38554E15-C750-4BF1-A3DC-2F61BCAF96AA}"/>
              </a:ext>
            </a:extLst>
          </p:cNvPr>
          <p:cNvSpPr/>
          <p:nvPr/>
        </p:nvSpPr>
        <p:spPr bwMode="auto">
          <a:xfrm>
            <a:off x="698016" y="1835884"/>
            <a:ext cx="4774424" cy="1630770"/>
          </a:xfrm>
          <a:prstGeom prst="rect">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Calibri" panose="020F0502020204030204"/>
              <a:ea typeface="Segoe UI" pitchFamily="34" charset="0"/>
              <a:cs typeface="Segoe UI" pitchFamily="34" charset="0"/>
            </a:endParaRPr>
          </a:p>
        </p:txBody>
      </p:sp>
      <p:sp>
        <p:nvSpPr>
          <p:cNvPr id="22" name="Rectangle 21">
            <a:extLst>
              <a:ext uri="{FF2B5EF4-FFF2-40B4-BE49-F238E27FC236}">
                <a16:creationId xmlns:a16="http://schemas.microsoft.com/office/drawing/2014/main" id="{AC74F7E5-62F1-4184-AEC4-C4164EB7A60C}"/>
              </a:ext>
            </a:extLst>
          </p:cNvPr>
          <p:cNvSpPr/>
          <p:nvPr/>
        </p:nvSpPr>
        <p:spPr bwMode="auto">
          <a:xfrm>
            <a:off x="760836" y="2651269"/>
            <a:ext cx="4655761" cy="70683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Calibri" panose="020F0502020204030204"/>
                <a:ea typeface="Segoe UI" pitchFamily="34" charset="0"/>
                <a:cs typeface="Segoe UI" pitchFamily="34" charset="0"/>
              </a:rPr>
              <a:t>.NET </a:t>
            </a:r>
            <a:r>
              <a:rPr lang="en-US" sz="2000" dirty="0">
                <a:solidFill>
                  <a:srgbClr val="FFFFFF"/>
                </a:solidFill>
                <a:latin typeface="Calibri" panose="020F0502020204030204"/>
                <a:ea typeface="Segoe UI" pitchFamily="34" charset="0"/>
                <a:cs typeface="Segoe UI" pitchFamily="34" charset="0"/>
              </a:rPr>
              <a:t>MAUI</a:t>
            </a:r>
            <a:endParaRPr kumimoji="0" lang="en-US" sz="2000" b="0" i="0" u="none" strike="noStrike" kern="1200" cap="none" spc="0" normalizeH="0" baseline="0" noProof="0" dirty="0">
              <a:ln>
                <a:noFill/>
              </a:ln>
              <a:solidFill>
                <a:srgbClr val="FFFFFF"/>
              </a:solidFill>
              <a:effectLst/>
              <a:uLnTx/>
              <a:uFillTx/>
              <a:latin typeface="Calibri" panose="020F0502020204030204"/>
              <a:ea typeface="Segoe UI" pitchFamily="34" charset="0"/>
              <a:cs typeface="Segoe UI" pitchFamily="34" charset="0"/>
            </a:endParaRPr>
          </a:p>
        </p:txBody>
      </p:sp>
      <p:grpSp>
        <p:nvGrpSpPr>
          <p:cNvPr id="23" name="Group 22">
            <a:extLst>
              <a:ext uri="{FF2B5EF4-FFF2-40B4-BE49-F238E27FC236}">
                <a16:creationId xmlns:a16="http://schemas.microsoft.com/office/drawing/2014/main" id="{3ABE75B8-4F2B-40E7-AE52-72E1B2FA4E5B}"/>
              </a:ext>
            </a:extLst>
          </p:cNvPr>
          <p:cNvGrpSpPr/>
          <p:nvPr/>
        </p:nvGrpSpPr>
        <p:grpSpPr>
          <a:xfrm>
            <a:off x="698016" y="3541546"/>
            <a:ext cx="4774425" cy="701084"/>
            <a:chOff x="698016" y="3541546"/>
            <a:chExt cx="4774425" cy="701084"/>
          </a:xfrm>
        </p:grpSpPr>
        <p:grpSp>
          <p:nvGrpSpPr>
            <p:cNvPr id="24" name="Group 23">
              <a:extLst>
                <a:ext uri="{FF2B5EF4-FFF2-40B4-BE49-F238E27FC236}">
                  <a16:creationId xmlns:a16="http://schemas.microsoft.com/office/drawing/2014/main" id="{A78E4971-740A-4F5E-838D-D90A5CEF423D}"/>
                </a:ext>
              </a:extLst>
            </p:cNvPr>
            <p:cNvGrpSpPr/>
            <p:nvPr/>
          </p:nvGrpSpPr>
          <p:grpSpPr>
            <a:xfrm>
              <a:off x="698016" y="3541546"/>
              <a:ext cx="4774425" cy="701084"/>
              <a:chOff x="951499" y="3520091"/>
              <a:chExt cx="4302011" cy="701084"/>
            </a:xfrm>
          </p:grpSpPr>
          <p:sp>
            <p:nvSpPr>
              <p:cNvPr id="26" name="Rectangle 25">
                <a:extLst>
                  <a:ext uri="{FF2B5EF4-FFF2-40B4-BE49-F238E27FC236}">
                    <a16:creationId xmlns:a16="http://schemas.microsoft.com/office/drawing/2014/main" id="{58B2DBF9-BE6D-4B91-BB5B-5816217BFD05}"/>
                  </a:ext>
                </a:extLst>
              </p:cNvPr>
              <p:cNvSpPr/>
              <p:nvPr/>
            </p:nvSpPr>
            <p:spPr bwMode="auto">
              <a:xfrm>
                <a:off x="951499" y="3520093"/>
                <a:ext cx="1015160" cy="701082"/>
              </a:xfrm>
              <a:prstGeom prst="rect">
                <a:avLst/>
              </a:prstGeom>
              <a:solidFill>
                <a:schemeClr val="accent6">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err="1">
                    <a:ln>
                      <a:noFill/>
                    </a:ln>
                    <a:solidFill>
                      <a:srgbClr val="FFFFFF"/>
                    </a:solidFill>
                    <a:effectLst/>
                    <a:uLnTx/>
                    <a:uFillTx/>
                    <a:latin typeface="Calibri" panose="020F0502020204030204"/>
                    <a:ea typeface="Segoe UI" pitchFamily="34" charset="0"/>
                    <a:cs typeface="Segoe UI" pitchFamily="34" charset="0"/>
                  </a:rPr>
                  <a:t>WinUI</a:t>
                </a:r>
                <a:endParaRPr kumimoji="0" lang="en-US" sz="1800" b="0" i="0" u="none" strike="noStrike" kern="1200" cap="none" spc="0" normalizeH="0" baseline="0" noProof="0" dirty="0">
                  <a:ln>
                    <a:noFill/>
                  </a:ln>
                  <a:solidFill>
                    <a:srgbClr val="FFFFFF"/>
                  </a:solidFill>
                  <a:effectLst/>
                  <a:uLnTx/>
                  <a:uFillTx/>
                  <a:latin typeface="Calibri" panose="020F0502020204030204"/>
                  <a:ea typeface="Segoe UI" pitchFamily="34" charset="0"/>
                  <a:cs typeface="Segoe UI" pitchFamily="34" charset="0"/>
                </a:endParaRPr>
              </a:p>
            </p:txBody>
          </p:sp>
          <p:sp>
            <p:nvSpPr>
              <p:cNvPr id="28" name="Rectangle 27">
                <a:extLst>
                  <a:ext uri="{FF2B5EF4-FFF2-40B4-BE49-F238E27FC236}">
                    <a16:creationId xmlns:a16="http://schemas.microsoft.com/office/drawing/2014/main" id="{57F151CA-25E3-4653-9D1E-961A67ED56AC}"/>
                  </a:ext>
                </a:extLst>
              </p:cNvPr>
              <p:cNvSpPr/>
              <p:nvPr/>
            </p:nvSpPr>
            <p:spPr bwMode="auto">
              <a:xfrm>
                <a:off x="2034297" y="3531597"/>
                <a:ext cx="1015162" cy="683825"/>
              </a:xfrm>
              <a:prstGeom prst="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alibri" panose="020F0502020204030204"/>
                    <a:ea typeface="Segoe UI" pitchFamily="34" charset="0"/>
                    <a:cs typeface="Segoe UI" pitchFamily="34" charset="0"/>
                  </a:rPr>
                  <a:t>Mac Catalyst</a:t>
                </a:r>
              </a:p>
            </p:txBody>
          </p:sp>
          <p:sp>
            <p:nvSpPr>
              <p:cNvPr id="29" name="Rectangle 28">
                <a:extLst>
                  <a:ext uri="{FF2B5EF4-FFF2-40B4-BE49-F238E27FC236}">
                    <a16:creationId xmlns:a16="http://schemas.microsoft.com/office/drawing/2014/main" id="{E62E0298-ECF6-4E06-BFEF-A9E24B9F7EB9}"/>
                  </a:ext>
                </a:extLst>
              </p:cNvPr>
              <p:cNvSpPr/>
              <p:nvPr/>
            </p:nvSpPr>
            <p:spPr bwMode="auto">
              <a:xfrm>
                <a:off x="4227346" y="3520091"/>
                <a:ext cx="1026164" cy="695331"/>
              </a:xfrm>
              <a:prstGeom prst="rect">
                <a:avLst/>
              </a:prstGeom>
              <a:solidFill>
                <a:schemeClr val="accent5">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alibri" panose="020F0502020204030204"/>
                    <a:ea typeface="Segoe UI" pitchFamily="34" charset="0"/>
                    <a:cs typeface="Segoe UI" pitchFamily="34" charset="0"/>
                  </a:rPr>
                  <a:t>Android</a:t>
                </a:r>
              </a:p>
            </p:txBody>
          </p:sp>
        </p:grpSp>
        <p:sp>
          <p:nvSpPr>
            <p:cNvPr id="25" name="Rectangle 24">
              <a:extLst>
                <a:ext uri="{FF2B5EF4-FFF2-40B4-BE49-F238E27FC236}">
                  <a16:creationId xmlns:a16="http://schemas.microsoft.com/office/drawing/2014/main" id="{63FB6766-6B6C-46B6-A4AD-61A76A85AE24}"/>
                </a:ext>
              </a:extLst>
            </p:cNvPr>
            <p:cNvSpPr/>
            <p:nvPr/>
          </p:nvSpPr>
          <p:spPr bwMode="auto">
            <a:xfrm>
              <a:off x="3116655" y="3547298"/>
              <a:ext cx="1126639" cy="695331"/>
            </a:xfrm>
            <a:prstGeom prst="rect">
              <a:avLst/>
            </a:prstGeom>
            <a:solidFill>
              <a:schemeClr val="bg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alibri" panose="020F0502020204030204"/>
                  <a:ea typeface="Segoe UI" pitchFamily="34" charset="0"/>
                  <a:cs typeface="Segoe UI" pitchFamily="34" charset="0"/>
                </a:rPr>
                <a:t>iOS</a:t>
              </a:r>
            </a:p>
          </p:txBody>
        </p:sp>
      </p:grpSp>
      <p:grpSp>
        <p:nvGrpSpPr>
          <p:cNvPr id="30" name="Group 29">
            <a:extLst>
              <a:ext uri="{FF2B5EF4-FFF2-40B4-BE49-F238E27FC236}">
                <a16:creationId xmlns:a16="http://schemas.microsoft.com/office/drawing/2014/main" id="{DBC8B1C2-EDF2-4359-BE0E-5937443239B2}"/>
              </a:ext>
            </a:extLst>
          </p:cNvPr>
          <p:cNvGrpSpPr/>
          <p:nvPr/>
        </p:nvGrpSpPr>
        <p:grpSpPr>
          <a:xfrm>
            <a:off x="764473" y="4240010"/>
            <a:ext cx="4646681" cy="1612452"/>
            <a:chOff x="764473" y="4240010"/>
            <a:chExt cx="4646681" cy="1612452"/>
          </a:xfrm>
        </p:grpSpPr>
        <p:grpSp>
          <p:nvGrpSpPr>
            <p:cNvPr id="31" name="Group 30">
              <a:extLst>
                <a:ext uri="{FF2B5EF4-FFF2-40B4-BE49-F238E27FC236}">
                  <a16:creationId xmlns:a16="http://schemas.microsoft.com/office/drawing/2014/main" id="{770DB135-A6B1-4449-99B1-48BBB7C6CE5D}"/>
                </a:ext>
              </a:extLst>
            </p:cNvPr>
            <p:cNvGrpSpPr/>
            <p:nvPr/>
          </p:nvGrpSpPr>
          <p:grpSpPr>
            <a:xfrm>
              <a:off x="764473" y="4835245"/>
              <a:ext cx="4646681" cy="1017217"/>
              <a:chOff x="769916" y="4835245"/>
              <a:chExt cx="4646681" cy="1017217"/>
            </a:xfrm>
          </p:grpSpPr>
          <p:grpSp>
            <p:nvGrpSpPr>
              <p:cNvPr id="45" name="Group 44">
                <a:extLst>
                  <a:ext uri="{FF2B5EF4-FFF2-40B4-BE49-F238E27FC236}">
                    <a16:creationId xmlns:a16="http://schemas.microsoft.com/office/drawing/2014/main" id="{073A6271-0E9C-4DF7-A938-22FE10E49263}"/>
                  </a:ext>
                </a:extLst>
              </p:cNvPr>
              <p:cNvGrpSpPr/>
              <p:nvPr/>
            </p:nvGrpSpPr>
            <p:grpSpPr>
              <a:xfrm>
                <a:off x="3247831" y="4938062"/>
                <a:ext cx="914400" cy="914400"/>
                <a:chOff x="2212166" y="5530079"/>
                <a:chExt cx="914400" cy="914400"/>
              </a:xfrm>
            </p:grpSpPr>
            <p:sp>
              <p:nvSpPr>
                <p:cNvPr id="59" name="TextBox 58">
                  <a:extLst>
                    <a:ext uri="{FF2B5EF4-FFF2-40B4-BE49-F238E27FC236}">
                      <a16:creationId xmlns:a16="http://schemas.microsoft.com/office/drawing/2014/main" id="{112736BA-98BB-45CA-8649-3785A9BEE6ED}"/>
                    </a:ext>
                  </a:extLst>
                </p:cNvPr>
                <p:cNvSpPr txBox="1"/>
                <p:nvPr/>
              </p:nvSpPr>
              <p:spPr>
                <a:xfrm>
                  <a:off x="2450054" y="5824174"/>
                  <a:ext cx="461986"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Calibri" panose="020F0502020204030204"/>
                      <a:ea typeface="+mn-ea"/>
                      <a:cs typeface="+mn-cs"/>
                    </a:rPr>
                    <a:t>iOS</a:t>
                  </a:r>
                </a:p>
              </p:txBody>
            </p:sp>
            <p:pic>
              <p:nvPicPr>
                <p:cNvPr id="60" name="Graphic 59" descr="Smart Phone with solid fill">
                  <a:extLst>
                    <a:ext uri="{FF2B5EF4-FFF2-40B4-BE49-F238E27FC236}">
                      <a16:creationId xmlns:a16="http://schemas.microsoft.com/office/drawing/2014/main" id="{EA7618E5-8E8C-423E-9CA1-3BC4D03F17B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212166" y="5530079"/>
                  <a:ext cx="914400" cy="914400"/>
                </a:xfrm>
                <a:prstGeom prst="rect">
                  <a:avLst/>
                </a:prstGeom>
              </p:spPr>
            </p:pic>
          </p:grpSp>
          <p:grpSp>
            <p:nvGrpSpPr>
              <p:cNvPr id="46" name="Group 45">
                <a:extLst>
                  <a:ext uri="{FF2B5EF4-FFF2-40B4-BE49-F238E27FC236}">
                    <a16:creationId xmlns:a16="http://schemas.microsoft.com/office/drawing/2014/main" id="{9FD9B132-F8DF-4B71-9258-551441DF21CD}"/>
                  </a:ext>
                </a:extLst>
              </p:cNvPr>
              <p:cNvGrpSpPr/>
              <p:nvPr/>
            </p:nvGrpSpPr>
            <p:grpSpPr>
              <a:xfrm>
                <a:off x="4502197" y="4936615"/>
                <a:ext cx="914400" cy="914400"/>
                <a:chOff x="5187159" y="4792658"/>
                <a:chExt cx="914400" cy="914400"/>
              </a:xfrm>
            </p:grpSpPr>
            <p:pic>
              <p:nvPicPr>
                <p:cNvPr id="57" name="Picture 56">
                  <a:extLst>
                    <a:ext uri="{FF2B5EF4-FFF2-40B4-BE49-F238E27FC236}">
                      <a16:creationId xmlns:a16="http://schemas.microsoft.com/office/drawing/2014/main" id="{39F9DC8A-F12D-4140-8D4F-7B0E9F272DE6}"/>
                    </a:ext>
                  </a:extLst>
                </p:cNvPr>
                <p:cNvPicPr>
                  <a:picLocks noChangeAspect="1"/>
                </p:cNvPicPr>
                <p:nvPr/>
              </p:nvPicPr>
              <p:blipFill>
                <a:blip r:embed="rId5"/>
                <a:stretch>
                  <a:fillRect/>
                </a:stretch>
              </p:blipFill>
              <p:spPr>
                <a:xfrm>
                  <a:off x="5498185" y="5071417"/>
                  <a:ext cx="292348" cy="356881"/>
                </a:xfrm>
                <a:prstGeom prst="rect">
                  <a:avLst/>
                </a:prstGeom>
              </p:spPr>
            </p:pic>
            <p:pic>
              <p:nvPicPr>
                <p:cNvPr id="58" name="Graphic 57" descr="Smart Phone outline">
                  <a:extLst>
                    <a:ext uri="{FF2B5EF4-FFF2-40B4-BE49-F238E27FC236}">
                      <a16:creationId xmlns:a16="http://schemas.microsoft.com/office/drawing/2014/main" id="{14DCB67B-D45B-4734-B74C-D1003EC6A8C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187159" y="4792658"/>
                  <a:ext cx="914400" cy="914400"/>
                </a:xfrm>
                <a:prstGeom prst="rect">
                  <a:avLst/>
                </a:prstGeom>
              </p:spPr>
            </p:pic>
          </p:grpSp>
          <p:grpSp>
            <p:nvGrpSpPr>
              <p:cNvPr id="47" name="Group 46">
                <a:extLst>
                  <a:ext uri="{FF2B5EF4-FFF2-40B4-BE49-F238E27FC236}">
                    <a16:creationId xmlns:a16="http://schemas.microsoft.com/office/drawing/2014/main" id="{81C9AA42-5E4C-4555-B2D4-BE8C2732375D}"/>
                  </a:ext>
                </a:extLst>
              </p:cNvPr>
              <p:cNvGrpSpPr/>
              <p:nvPr/>
            </p:nvGrpSpPr>
            <p:grpSpPr>
              <a:xfrm>
                <a:off x="2008873" y="4843985"/>
                <a:ext cx="914400" cy="914400"/>
                <a:chOff x="1986003" y="5319061"/>
                <a:chExt cx="914400" cy="914400"/>
              </a:xfrm>
            </p:grpSpPr>
            <p:sp>
              <p:nvSpPr>
                <p:cNvPr id="55" name="TextBox 54">
                  <a:extLst>
                    <a:ext uri="{FF2B5EF4-FFF2-40B4-BE49-F238E27FC236}">
                      <a16:creationId xmlns:a16="http://schemas.microsoft.com/office/drawing/2014/main" id="{6271689E-327A-430C-BE62-58790A970E9E}"/>
                    </a:ext>
                  </a:extLst>
                </p:cNvPr>
                <p:cNvSpPr txBox="1"/>
                <p:nvPr/>
              </p:nvSpPr>
              <p:spPr>
                <a:xfrm>
                  <a:off x="2143092" y="5591892"/>
                  <a:ext cx="620683"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Calibri" panose="020F0502020204030204"/>
                      <a:ea typeface="+mn-ea"/>
                      <a:cs typeface="+mn-cs"/>
                    </a:rPr>
                    <a:t>macOS</a:t>
                  </a:r>
                </a:p>
              </p:txBody>
            </p:sp>
            <p:pic>
              <p:nvPicPr>
                <p:cNvPr id="56" name="Graphic 55" descr="Laptop with solid fill">
                  <a:extLst>
                    <a:ext uri="{FF2B5EF4-FFF2-40B4-BE49-F238E27FC236}">
                      <a16:creationId xmlns:a16="http://schemas.microsoft.com/office/drawing/2014/main" id="{90724451-EFEA-442B-9438-FCE1A92E789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986003" y="5319061"/>
                  <a:ext cx="914400" cy="914400"/>
                </a:xfrm>
                <a:prstGeom prst="rect">
                  <a:avLst/>
                </a:prstGeom>
              </p:spPr>
            </p:pic>
          </p:grpSp>
          <p:grpSp>
            <p:nvGrpSpPr>
              <p:cNvPr id="48" name="Group 47">
                <a:extLst>
                  <a:ext uri="{FF2B5EF4-FFF2-40B4-BE49-F238E27FC236}">
                    <a16:creationId xmlns:a16="http://schemas.microsoft.com/office/drawing/2014/main" id="{88348132-203B-4808-BBEA-F59CC9170AB0}"/>
                  </a:ext>
                </a:extLst>
              </p:cNvPr>
              <p:cNvGrpSpPr/>
              <p:nvPr/>
            </p:nvGrpSpPr>
            <p:grpSpPr>
              <a:xfrm>
                <a:off x="769916" y="4835245"/>
                <a:ext cx="914400" cy="914400"/>
                <a:chOff x="769916" y="4835245"/>
                <a:chExt cx="914400" cy="914400"/>
              </a:xfrm>
            </p:grpSpPr>
            <p:grpSp>
              <p:nvGrpSpPr>
                <p:cNvPr id="49" name="Group 42">
                  <a:extLst>
                    <a:ext uri="{FF2B5EF4-FFF2-40B4-BE49-F238E27FC236}">
                      <a16:creationId xmlns:a16="http://schemas.microsoft.com/office/drawing/2014/main" id="{F80BA7A2-139E-4C5A-A86E-F14B5F4FCFE7}"/>
                    </a:ext>
                  </a:extLst>
                </p:cNvPr>
                <p:cNvGrpSpPr>
                  <a:grpSpLocks noChangeAspect="1"/>
                </p:cNvGrpSpPr>
                <p:nvPr/>
              </p:nvGrpSpPr>
              <p:grpSpPr bwMode="auto">
                <a:xfrm>
                  <a:off x="1135999" y="5160128"/>
                  <a:ext cx="179625" cy="186208"/>
                  <a:chOff x="3492" y="1769"/>
                  <a:chExt cx="854" cy="864"/>
                </a:xfrm>
                <a:solidFill>
                  <a:srgbClr val="FFFFFF"/>
                </a:solidFill>
              </p:grpSpPr>
              <p:sp>
                <p:nvSpPr>
                  <p:cNvPr id="51" name="Freeform 43">
                    <a:extLst>
                      <a:ext uri="{FF2B5EF4-FFF2-40B4-BE49-F238E27FC236}">
                        <a16:creationId xmlns:a16="http://schemas.microsoft.com/office/drawing/2014/main" id="{CB734E75-D084-4175-99EE-28933827F16C}"/>
                      </a:ext>
                    </a:extLst>
                  </p:cNvPr>
                  <p:cNvSpPr>
                    <a:spLocks/>
                  </p:cNvSpPr>
                  <p:nvPr/>
                </p:nvSpPr>
                <p:spPr bwMode="auto">
                  <a:xfrm>
                    <a:off x="3872" y="1769"/>
                    <a:ext cx="474" cy="413"/>
                  </a:xfrm>
                  <a:custGeom>
                    <a:avLst/>
                    <a:gdLst>
                      <a:gd name="T0" fmla="*/ 0 w 474"/>
                      <a:gd name="T1" fmla="*/ 413 h 413"/>
                      <a:gd name="T2" fmla="*/ 474 w 474"/>
                      <a:gd name="T3" fmla="*/ 413 h 413"/>
                      <a:gd name="T4" fmla="*/ 474 w 474"/>
                      <a:gd name="T5" fmla="*/ 0 h 413"/>
                      <a:gd name="T6" fmla="*/ 0 w 474"/>
                      <a:gd name="T7" fmla="*/ 69 h 413"/>
                      <a:gd name="T8" fmla="*/ 0 w 474"/>
                      <a:gd name="T9" fmla="*/ 413 h 413"/>
                    </a:gdLst>
                    <a:ahLst/>
                    <a:cxnLst>
                      <a:cxn ang="0">
                        <a:pos x="T0" y="T1"/>
                      </a:cxn>
                      <a:cxn ang="0">
                        <a:pos x="T2" y="T3"/>
                      </a:cxn>
                      <a:cxn ang="0">
                        <a:pos x="T4" y="T5"/>
                      </a:cxn>
                      <a:cxn ang="0">
                        <a:pos x="T6" y="T7"/>
                      </a:cxn>
                      <a:cxn ang="0">
                        <a:pos x="T8" y="T9"/>
                      </a:cxn>
                    </a:cxnLst>
                    <a:rect l="0" t="0" r="r" b="b"/>
                    <a:pathLst>
                      <a:path w="474" h="413">
                        <a:moveTo>
                          <a:pt x="0" y="413"/>
                        </a:moveTo>
                        <a:lnTo>
                          <a:pt x="474" y="413"/>
                        </a:lnTo>
                        <a:lnTo>
                          <a:pt x="474" y="0"/>
                        </a:lnTo>
                        <a:lnTo>
                          <a:pt x="0" y="69"/>
                        </a:lnTo>
                        <a:lnTo>
                          <a:pt x="0" y="4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sp>
                <p:nvSpPr>
                  <p:cNvPr id="52" name="Freeform 44">
                    <a:extLst>
                      <a:ext uri="{FF2B5EF4-FFF2-40B4-BE49-F238E27FC236}">
                        <a16:creationId xmlns:a16="http://schemas.microsoft.com/office/drawing/2014/main" id="{6DC1373A-F5A6-4395-9694-8E64F904E9FF}"/>
                      </a:ext>
                    </a:extLst>
                  </p:cNvPr>
                  <p:cNvSpPr>
                    <a:spLocks/>
                  </p:cNvSpPr>
                  <p:nvPr/>
                </p:nvSpPr>
                <p:spPr bwMode="auto">
                  <a:xfrm>
                    <a:off x="3492" y="1844"/>
                    <a:ext cx="345" cy="338"/>
                  </a:xfrm>
                  <a:custGeom>
                    <a:avLst/>
                    <a:gdLst>
                      <a:gd name="T0" fmla="*/ 345 w 345"/>
                      <a:gd name="T1" fmla="*/ 338 h 338"/>
                      <a:gd name="T2" fmla="*/ 345 w 345"/>
                      <a:gd name="T3" fmla="*/ 0 h 338"/>
                      <a:gd name="T4" fmla="*/ 0 w 345"/>
                      <a:gd name="T5" fmla="*/ 50 h 338"/>
                      <a:gd name="T6" fmla="*/ 0 w 345"/>
                      <a:gd name="T7" fmla="*/ 338 h 338"/>
                      <a:gd name="T8" fmla="*/ 345 w 345"/>
                      <a:gd name="T9" fmla="*/ 338 h 338"/>
                    </a:gdLst>
                    <a:ahLst/>
                    <a:cxnLst>
                      <a:cxn ang="0">
                        <a:pos x="T0" y="T1"/>
                      </a:cxn>
                      <a:cxn ang="0">
                        <a:pos x="T2" y="T3"/>
                      </a:cxn>
                      <a:cxn ang="0">
                        <a:pos x="T4" y="T5"/>
                      </a:cxn>
                      <a:cxn ang="0">
                        <a:pos x="T6" y="T7"/>
                      </a:cxn>
                      <a:cxn ang="0">
                        <a:pos x="T8" y="T9"/>
                      </a:cxn>
                    </a:cxnLst>
                    <a:rect l="0" t="0" r="r" b="b"/>
                    <a:pathLst>
                      <a:path w="345" h="338">
                        <a:moveTo>
                          <a:pt x="345" y="338"/>
                        </a:moveTo>
                        <a:lnTo>
                          <a:pt x="345" y="0"/>
                        </a:lnTo>
                        <a:lnTo>
                          <a:pt x="0" y="50"/>
                        </a:lnTo>
                        <a:lnTo>
                          <a:pt x="0" y="338"/>
                        </a:lnTo>
                        <a:lnTo>
                          <a:pt x="345" y="3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sp>
                <p:nvSpPr>
                  <p:cNvPr id="53" name="Freeform 45">
                    <a:extLst>
                      <a:ext uri="{FF2B5EF4-FFF2-40B4-BE49-F238E27FC236}">
                        <a16:creationId xmlns:a16="http://schemas.microsoft.com/office/drawing/2014/main" id="{6A509E76-CC7F-42AC-9162-C3CFC588480B}"/>
                      </a:ext>
                    </a:extLst>
                  </p:cNvPr>
                  <p:cNvSpPr>
                    <a:spLocks/>
                  </p:cNvSpPr>
                  <p:nvPr/>
                </p:nvSpPr>
                <p:spPr bwMode="auto">
                  <a:xfrm>
                    <a:off x="3492" y="2214"/>
                    <a:ext cx="345" cy="345"/>
                  </a:xfrm>
                  <a:custGeom>
                    <a:avLst/>
                    <a:gdLst>
                      <a:gd name="T0" fmla="*/ 345 w 345"/>
                      <a:gd name="T1" fmla="*/ 0 h 345"/>
                      <a:gd name="T2" fmla="*/ 0 w 345"/>
                      <a:gd name="T3" fmla="*/ 0 h 345"/>
                      <a:gd name="T4" fmla="*/ 0 w 345"/>
                      <a:gd name="T5" fmla="*/ 294 h 345"/>
                      <a:gd name="T6" fmla="*/ 345 w 345"/>
                      <a:gd name="T7" fmla="*/ 345 h 345"/>
                      <a:gd name="T8" fmla="*/ 345 w 345"/>
                      <a:gd name="T9" fmla="*/ 0 h 345"/>
                    </a:gdLst>
                    <a:ahLst/>
                    <a:cxnLst>
                      <a:cxn ang="0">
                        <a:pos x="T0" y="T1"/>
                      </a:cxn>
                      <a:cxn ang="0">
                        <a:pos x="T2" y="T3"/>
                      </a:cxn>
                      <a:cxn ang="0">
                        <a:pos x="T4" y="T5"/>
                      </a:cxn>
                      <a:cxn ang="0">
                        <a:pos x="T6" y="T7"/>
                      </a:cxn>
                      <a:cxn ang="0">
                        <a:pos x="T8" y="T9"/>
                      </a:cxn>
                    </a:cxnLst>
                    <a:rect l="0" t="0" r="r" b="b"/>
                    <a:pathLst>
                      <a:path w="345" h="345">
                        <a:moveTo>
                          <a:pt x="345" y="0"/>
                        </a:moveTo>
                        <a:lnTo>
                          <a:pt x="0" y="0"/>
                        </a:lnTo>
                        <a:lnTo>
                          <a:pt x="0" y="294"/>
                        </a:lnTo>
                        <a:lnTo>
                          <a:pt x="345" y="345"/>
                        </a:lnTo>
                        <a:lnTo>
                          <a:pt x="3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sp>
                <p:nvSpPr>
                  <p:cNvPr id="54" name="Freeform 46">
                    <a:extLst>
                      <a:ext uri="{FF2B5EF4-FFF2-40B4-BE49-F238E27FC236}">
                        <a16:creationId xmlns:a16="http://schemas.microsoft.com/office/drawing/2014/main" id="{8870D33D-E81A-4457-BA97-9CEF7072EC1A}"/>
                      </a:ext>
                    </a:extLst>
                  </p:cNvPr>
                  <p:cNvSpPr>
                    <a:spLocks/>
                  </p:cNvSpPr>
                  <p:nvPr/>
                </p:nvSpPr>
                <p:spPr bwMode="auto">
                  <a:xfrm>
                    <a:off x="3872" y="2214"/>
                    <a:ext cx="474" cy="419"/>
                  </a:xfrm>
                  <a:custGeom>
                    <a:avLst/>
                    <a:gdLst>
                      <a:gd name="T0" fmla="*/ 0 w 474"/>
                      <a:gd name="T1" fmla="*/ 0 h 419"/>
                      <a:gd name="T2" fmla="*/ 0 w 474"/>
                      <a:gd name="T3" fmla="*/ 349 h 419"/>
                      <a:gd name="T4" fmla="*/ 474 w 474"/>
                      <a:gd name="T5" fmla="*/ 419 h 419"/>
                      <a:gd name="T6" fmla="*/ 474 w 474"/>
                      <a:gd name="T7" fmla="*/ 0 h 419"/>
                      <a:gd name="T8" fmla="*/ 0 w 474"/>
                      <a:gd name="T9" fmla="*/ 0 h 419"/>
                    </a:gdLst>
                    <a:ahLst/>
                    <a:cxnLst>
                      <a:cxn ang="0">
                        <a:pos x="T0" y="T1"/>
                      </a:cxn>
                      <a:cxn ang="0">
                        <a:pos x="T2" y="T3"/>
                      </a:cxn>
                      <a:cxn ang="0">
                        <a:pos x="T4" y="T5"/>
                      </a:cxn>
                      <a:cxn ang="0">
                        <a:pos x="T6" y="T7"/>
                      </a:cxn>
                      <a:cxn ang="0">
                        <a:pos x="T8" y="T9"/>
                      </a:cxn>
                    </a:cxnLst>
                    <a:rect l="0" t="0" r="r" b="b"/>
                    <a:pathLst>
                      <a:path w="474" h="419">
                        <a:moveTo>
                          <a:pt x="0" y="0"/>
                        </a:moveTo>
                        <a:lnTo>
                          <a:pt x="0" y="349"/>
                        </a:lnTo>
                        <a:lnTo>
                          <a:pt x="474" y="419"/>
                        </a:lnTo>
                        <a:lnTo>
                          <a:pt x="474"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grpSp>
            <p:pic>
              <p:nvPicPr>
                <p:cNvPr id="50" name="Graphic 49" descr="Laptop outline">
                  <a:extLst>
                    <a:ext uri="{FF2B5EF4-FFF2-40B4-BE49-F238E27FC236}">
                      <a16:creationId xmlns:a16="http://schemas.microsoft.com/office/drawing/2014/main" id="{64A1AB69-E978-407D-AB54-73761AF12F8E}"/>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69916" y="4835245"/>
                  <a:ext cx="914400" cy="914400"/>
                </a:xfrm>
                <a:prstGeom prst="rect">
                  <a:avLst/>
                </a:prstGeom>
              </p:spPr>
            </p:pic>
          </p:grpSp>
        </p:grpSp>
        <p:grpSp>
          <p:nvGrpSpPr>
            <p:cNvPr id="32" name="Group 31">
              <a:extLst>
                <a:ext uri="{FF2B5EF4-FFF2-40B4-BE49-F238E27FC236}">
                  <a16:creationId xmlns:a16="http://schemas.microsoft.com/office/drawing/2014/main" id="{47AF6ECC-5772-4AB3-9828-EA5CFD77F93D}"/>
                </a:ext>
              </a:extLst>
            </p:cNvPr>
            <p:cNvGrpSpPr/>
            <p:nvPr/>
          </p:nvGrpSpPr>
          <p:grpSpPr>
            <a:xfrm>
              <a:off x="1158602" y="4240010"/>
              <a:ext cx="3839048" cy="595235"/>
              <a:chOff x="1158602" y="4240010"/>
              <a:chExt cx="3839048" cy="595235"/>
            </a:xfrm>
          </p:grpSpPr>
          <p:grpSp>
            <p:nvGrpSpPr>
              <p:cNvPr id="33" name="Group 32">
                <a:extLst>
                  <a:ext uri="{FF2B5EF4-FFF2-40B4-BE49-F238E27FC236}">
                    <a16:creationId xmlns:a16="http://schemas.microsoft.com/office/drawing/2014/main" id="{2021100F-633E-4CD5-8F8C-649D237CEF9F}"/>
                  </a:ext>
                </a:extLst>
              </p:cNvPr>
              <p:cNvGrpSpPr/>
              <p:nvPr/>
            </p:nvGrpSpPr>
            <p:grpSpPr>
              <a:xfrm rot="10800000">
                <a:off x="1158602" y="4244154"/>
                <a:ext cx="157022" cy="558777"/>
                <a:chOff x="1629501" y="2666967"/>
                <a:chExt cx="125906" cy="558777"/>
              </a:xfrm>
            </p:grpSpPr>
            <p:cxnSp>
              <p:nvCxnSpPr>
                <p:cNvPr id="43" name="Straight Connector 42">
                  <a:extLst>
                    <a:ext uri="{FF2B5EF4-FFF2-40B4-BE49-F238E27FC236}">
                      <a16:creationId xmlns:a16="http://schemas.microsoft.com/office/drawing/2014/main" id="{C3832E3F-7A85-480F-808A-9A8C6C700B60}"/>
                    </a:ext>
                    <a:ext uri="{C183D7F6-B498-43B3-948B-1728B52AA6E4}">
                      <adec:decorative xmlns:adec="http://schemas.microsoft.com/office/drawing/2017/decorative" val="1"/>
                    </a:ext>
                  </a:extLst>
                </p:cNvPr>
                <p:cNvCxnSpPr>
                  <a:cxnSpLocks/>
                </p:cNvCxnSpPr>
                <p:nvPr/>
              </p:nvCxnSpPr>
              <p:spPr>
                <a:xfrm flipV="1">
                  <a:off x="1695629" y="2742737"/>
                  <a:ext cx="0" cy="483007"/>
                </a:xfrm>
                <a:prstGeom prst="line">
                  <a:avLst/>
                </a:prstGeom>
                <a:noFill/>
                <a:ln w="28575" cap="rnd" cmpd="sng" algn="ctr">
                  <a:solidFill>
                    <a:srgbClr val="75757A"/>
                  </a:solidFill>
                  <a:prstDash val="dash"/>
                  <a:headEnd type="none"/>
                  <a:tailEnd type="none"/>
                </a:ln>
                <a:effectLst/>
              </p:spPr>
            </p:cxnSp>
            <p:sp>
              <p:nvSpPr>
                <p:cNvPr id="44" name="Oval 43">
                  <a:extLst>
                    <a:ext uri="{FF2B5EF4-FFF2-40B4-BE49-F238E27FC236}">
                      <a16:creationId xmlns:a16="http://schemas.microsoft.com/office/drawing/2014/main" id="{E63F50E7-3B82-48C3-AB00-0E48C071B888}"/>
                    </a:ext>
                    <a:ext uri="{C183D7F6-B498-43B3-948B-1728B52AA6E4}">
                      <adec:decorative xmlns:adec="http://schemas.microsoft.com/office/drawing/2017/decorative" val="1"/>
                    </a:ext>
                  </a:extLst>
                </p:cNvPr>
                <p:cNvSpPr/>
                <p:nvPr/>
              </p:nvSpPr>
              <p:spPr bwMode="auto">
                <a:xfrm rot="16200000">
                  <a:off x="1618367" y="2678101"/>
                  <a:ext cx="148174" cy="125906"/>
                </a:xfrm>
                <a:prstGeom prst="ellipse">
                  <a:avLst/>
                </a:prstGeom>
                <a:solidFill>
                  <a:srgbClr val="4FE4FF"/>
                </a:solidFill>
                <a:ln w="10795" cap="flat" cmpd="sng" algn="ctr">
                  <a:noFill/>
                  <a:prstDash val="solid"/>
                  <a:headEnd type="none" w="med" len="med"/>
                  <a:tailEnd type="none" w="med" len="med"/>
                </a:ln>
                <a:effectLst/>
              </p:spPr>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grpSp>
            <p:nvGrpSpPr>
              <p:cNvPr id="34" name="Group 33">
                <a:extLst>
                  <a:ext uri="{FF2B5EF4-FFF2-40B4-BE49-F238E27FC236}">
                    <a16:creationId xmlns:a16="http://schemas.microsoft.com/office/drawing/2014/main" id="{1DA5D8C1-4837-4B63-92C8-F4E2EF8FE04F}"/>
                  </a:ext>
                </a:extLst>
              </p:cNvPr>
              <p:cNvGrpSpPr/>
              <p:nvPr/>
            </p:nvGrpSpPr>
            <p:grpSpPr>
              <a:xfrm>
                <a:off x="2368309" y="4267340"/>
                <a:ext cx="157022" cy="567905"/>
                <a:chOff x="2368309" y="4267340"/>
                <a:chExt cx="157022" cy="567905"/>
              </a:xfrm>
            </p:grpSpPr>
            <p:cxnSp>
              <p:nvCxnSpPr>
                <p:cNvPr id="41" name="Straight Connector 40">
                  <a:extLst>
                    <a:ext uri="{FF2B5EF4-FFF2-40B4-BE49-F238E27FC236}">
                      <a16:creationId xmlns:a16="http://schemas.microsoft.com/office/drawing/2014/main" id="{22E3C422-72E9-4FC5-AABB-65CAB672C19D}"/>
                    </a:ext>
                    <a:ext uri="{C183D7F6-B498-43B3-948B-1728B52AA6E4}">
                      <adec:decorative xmlns:adec="http://schemas.microsoft.com/office/drawing/2017/decorative" val="1"/>
                    </a:ext>
                  </a:extLst>
                </p:cNvPr>
                <p:cNvCxnSpPr>
                  <a:cxnSpLocks/>
                </p:cNvCxnSpPr>
                <p:nvPr/>
              </p:nvCxnSpPr>
              <p:spPr>
                <a:xfrm rot="10800000" flipV="1">
                  <a:off x="2450057" y="4267340"/>
                  <a:ext cx="0" cy="483007"/>
                </a:xfrm>
                <a:prstGeom prst="line">
                  <a:avLst/>
                </a:prstGeom>
                <a:noFill/>
                <a:ln w="28575" cap="rnd" cmpd="sng" algn="ctr">
                  <a:solidFill>
                    <a:srgbClr val="75757A"/>
                  </a:solidFill>
                  <a:prstDash val="dash"/>
                  <a:headEnd type="none"/>
                  <a:tailEnd type="none"/>
                </a:ln>
                <a:effectLst/>
              </p:spPr>
            </p:cxnSp>
            <p:sp>
              <p:nvSpPr>
                <p:cNvPr id="42" name="Oval 41">
                  <a:extLst>
                    <a:ext uri="{FF2B5EF4-FFF2-40B4-BE49-F238E27FC236}">
                      <a16:creationId xmlns:a16="http://schemas.microsoft.com/office/drawing/2014/main" id="{E8381DD5-33B3-4583-B620-97A982061F76}"/>
                    </a:ext>
                    <a:ext uri="{C183D7F6-B498-43B3-948B-1728B52AA6E4}">
                      <adec:decorative xmlns:adec="http://schemas.microsoft.com/office/drawing/2017/decorative" val="1"/>
                    </a:ext>
                  </a:extLst>
                </p:cNvPr>
                <p:cNvSpPr/>
                <p:nvPr/>
              </p:nvSpPr>
              <p:spPr bwMode="auto">
                <a:xfrm rot="5400000">
                  <a:off x="2372733" y="4682647"/>
                  <a:ext cx="148174" cy="157022"/>
                </a:xfrm>
                <a:prstGeom prst="ellipse">
                  <a:avLst/>
                </a:prstGeom>
                <a:solidFill>
                  <a:srgbClr val="4FE4FF"/>
                </a:solidFill>
                <a:ln w="10795" cap="flat" cmpd="sng" algn="ctr">
                  <a:noFill/>
                  <a:prstDash val="solid"/>
                  <a:headEnd type="none" w="med" len="med"/>
                  <a:tailEnd type="none" w="med" len="med"/>
                </a:ln>
                <a:effectLst/>
              </p:spPr>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grpSp>
            <p:nvGrpSpPr>
              <p:cNvPr id="35" name="Group 34">
                <a:extLst>
                  <a:ext uri="{FF2B5EF4-FFF2-40B4-BE49-F238E27FC236}">
                    <a16:creationId xmlns:a16="http://schemas.microsoft.com/office/drawing/2014/main" id="{5DA6D4DE-F568-40F0-87F0-412E2094BCCC}"/>
                  </a:ext>
                </a:extLst>
              </p:cNvPr>
              <p:cNvGrpSpPr/>
              <p:nvPr/>
            </p:nvGrpSpPr>
            <p:grpSpPr>
              <a:xfrm>
                <a:off x="3621141" y="4240010"/>
                <a:ext cx="157022" cy="576645"/>
                <a:chOff x="3587721" y="4267340"/>
                <a:chExt cx="157022" cy="576645"/>
              </a:xfrm>
            </p:grpSpPr>
            <p:cxnSp>
              <p:nvCxnSpPr>
                <p:cNvPr id="39" name="Straight Connector 38">
                  <a:extLst>
                    <a:ext uri="{FF2B5EF4-FFF2-40B4-BE49-F238E27FC236}">
                      <a16:creationId xmlns:a16="http://schemas.microsoft.com/office/drawing/2014/main" id="{5DB22BF7-14DA-46EF-A847-766475FE7C08}"/>
                    </a:ext>
                    <a:ext uri="{C183D7F6-B498-43B3-948B-1728B52AA6E4}">
                      <adec:decorative xmlns:adec="http://schemas.microsoft.com/office/drawing/2017/decorative" val="1"/>
                    </a:ext>
                  </a:extLst>
                </p:cNvPr>
                <p:cNvCxnSpPr>
                  <a:cxnSpLocks/>
                </p:cNvCxnSpPr>
                <p:nvPr/>
              </p:nvCxnSpPr>
              <p:spPr>
                <a:xfrm rot="10800000" flipV="1">
                  <a:off x="3675457" y="4267340"/>
                  <a:ext cx="0" cy="483007"/>
                </a:xfrm>
                <a:prstGeom prst="line">
                  <a:avLst/>
                </a:prstGeom>
                <a:noFill/>
                <a:ln w="28575" cap="rnd" cmpd="sng" algn="ctr">
                  <a:solidFill>
                    <a:srgbClr val="75757A"/>
                  </a:solidFill>
                  <a:prstDash val="dash"/>
                  <a:headEnd type="none"/>
                  <a:tailEnd type="none"/>
                </a:ln>
                <a:effectLst/>
              </p:spPr>
            </p:cxnSp>
            <p:sp>
              <p:nvSpPr>
                <p:cNvPr id="40" name="Oval 39">
                  <a:extLst>
                    <a:ext uri="{FF2B5EF4-FFF2-40B4-BE49-F238E27FC236}">
                      <a16:creationId xmlns:a16="http://schemas.microsoft.com/office/drawing/2014/main" id="{661F6643-E3C2-4BF7-8F7A-B004DCF1AEE9}"/>
                    </a:ext>
                    <a:ext uri="{C183D7F6-B498-43B3-948B-1728B52AA6E4}">
                      <adec:decorative xmlns:adec="http://schemas.microsoft.com/office/drawing/2017/decorative" val="1"/>
                    </a:ext>
                  </a:extLst>
                </p:cNvPr>
                <p:cNvSpPr/>
                <p:nvPr/>
              </p:nvSpPr>
              <p:spPr bwMode="auto">
                <a:xfrm rot="5400000">
                  <a:off x="3592145" y="4691387"/>
                  <a:ext cx="148174" cy="157022"/>
                </a:xfrm>
                <a:prstGeom prst="ellipse">
                  <a:avLst/>
                </a:prstGeom>
                <a:solidFill>
                  <a:srgbClr val="4FE4FF"/>
                </a:solidFill>
                <a:ln w="10795" cap="flat" cmpd="sng" algn="ctr">
                  <a:noFill/>
                  <a:prstDash val="solid"/>
                  <a:headEnd type="none" w="med" len="med"/>
                  <a:tailEnd type="none" w="med" len="med"/>
                </a:ln>
                <a:effectLst/>
              </p:spPr>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grpSp>
            <p:nvGrpSpPr>
              <p:cNvPr id="36" name="Group 35">
                <a:extLst>
                  <a:ext uri="{FF2B5EF4-FFF2-40B4-BE49-F238E27FC236}">
                    <a16:creationId xmlns:a16="http://schemas.microsoft.com/office/drawing/2014/main" id="{60ABDECC-D21F-477B-86C6-27D0F9CC8AB7}"/>
                  </a:ext>
                </a:extLst>
              </p:cNvPr>
              <p:cNvGrpSpPr/>
              <p:nvPr/>
            </p:nvGrpSpPr>
            <p:grpSpPr>
              <a:xfrm>
                <a:off x="4840628" y="4244154"/>
                <a:ext cx="157022" cy="558076"/>
                <a:chOff x="4858561" y="4282039"/>
                <a:chExt cx="157022" cy="558076"/>
              </a:xfrm>
            </p:grpSpPr>
            <p:cxnSp>
              <p:nvCxnSpPr>
                <p:cNvPr id="37" name="Straight Connector 36">
                  <a:extLst>
                    <a:ext uri="{FF2B5EF4-FFF2-40B4-BE49-F238E27FC236}">
                      <a16:creationId xmlns:a16="http://schemas.microsoft.com/office/drawing/2014/main" id="{D03F8BC4-C946-4028-A0D7-40AD75114C37}"/>
                    </a:ext>
                    <a:ext uri="{C183D7F6-B498-43B3-948B-1728B52AA6E4}">
                      <adec:decorative xmlns:adec="http://schemas.microsoft.com/office/drawing/2017/decorative" val="1"/>
                    </a:ext>
                  </a:extLst>
                </p:cNvPr>
                <p:cNvCxnSpPr>
                  <a:cxnSpLocks/>
                </p:cNvCxnSpPr>
                <p:nvPr/>
              </p:nvCxnSpPr>
              <p:spPr>
                <a:xfrm rot="10800000" flipV="1">
                  <a:off x="4925688" y="4282039"/>
                  <a:ext cx="0" cy="483007"/>
                </a:xfrm>
                <a:prstGeom prst="line">
                  <a:avLst/>
                </a:prstGeom>
                <a:noFill/>
                <a:ln w="28575" cap="rnd" cmpd="sng" algn="ctr">
                  <a:solidFill>
                    <a:srgbClr val="75757A"/>
                  </a:solidFill>
                  <a:prstDash val="dash"/>
                  <a:headEnd type="none"/>
                  <a:tailEnd type="none"/>
                </a:ln>
                <a:effectLst/>
              </p:spPr>
            </p:cxnSp>
            <p:sp>
              <p:nvSpPr>
                <p:cNvPr id="38" name="Oval 37">
                  <a:extLst>
                    <a:ext uri="{FF2B5EF4-FFF2-40B4-BE49-F238E27FC236}">
                      <a16:creationId xmlns:a16="http://schemas.microsoft.com/office/drawing/2014/main" id="{71906EBB-E432-4569-B178-579421EA4532}"/>
                    </a:ext>
                    <a:ext uri="{C183D7F6-B498-43B3-948B-1728B52AA6E4}">
                      <adec:decorative xmlns:adec="http://schemas.microsoft.com/office/drawing/2017/decorative" val="1"/>
                    </a:ext>
                  </a:extLst>
                </p:cNvPr>
                <p:cNvSpPr/>
                <p:nvPr/>
              </p:nvSpPr>
              <p:spPr bwMode="auto">
                <a:xfrm rot="5400000">
                  <a:off x="4862985" y="4687517"/>
                  <a:ext cx="148174" cy="157022"/>
                </a:xfrm>
                <a:prstGeom prst="ellipse">
                  <a:avLst/>
                </a:prstGeom>
                <a:solidFill>
                  <a:srgbClr val="4FE4FF"/>
                </a:solidFill>
                <a:ln w="10795" cap="flat" cmpd="sng" algn="ctr">
                  <a:noFill/>
                  <a:prstDash val="solid"/>
                  <a:headEnd type="none" w="med" len="med"/>
                  <a:tailEnd type="none" w="med" len="med"/>
                </a:ln>
                <a:effectLst/>
              </p:spPr>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grpSp>
      </p:grpSp>
      <p:sp>
        <p:nvSpPr>
          <p:cNvPr id="61" name="TextBox 60">
            <a:extLst>
              <a:ext uri="{FF2B5EF4-FFF2-40B4-BE49-F238E27FC236}">
                <a16:creationId xmlns:a16="http://schemas.microsoft.com/office/drawing/2014/main" id="{00C32AEB-CE39-407F-8803-F57C0B8F3FFE}"/>
              </a:ext>
            </a:extLst>
          </p:cNvPr>
          <p:cNvSpPr txBox="1"/>
          <p:nvPr/>
        </p:nvSpPr>
        <p:spPr>
          <a:xfrm>
            <a:off x="2322576" y="6271276"/>
            <a:ext cx="7546848" cy="22159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tab pos="5380038" algn="l"/>
              </a:tabLst>
              <a:defRPr/>
            </a:pPr>
            <a:r>
              <a:rPr kumimoji="0" lang="en-US" sz="1600" b="0" i="0" u="none" strike="noStrike" kern="1200" cap="none" spc="0" normalizeH="0" baseline="0" noProof="0" dirty="0">
                <a:ln>
                  <a:noFill/>
                </a:ln>
                <a:solidFill>
                  <a:srgbClr val="50E6FF"/>
                </a:solidFill>
                <a:effectLst/>
                <a:uLnTx/>
                <a:uFillTx/>
                <a:latin typeface="Segoe UI"/>
                <a:ea typeface="+mn-ea"/>
                <a:cs typeface="+mn-cs"/>
              </a:rPr>
              <a:t>github.com/dotnet/</a:t>
            </a:r>
            <a:r>
              <a:rPr kumimoji="0" lang="en-US" sz="1600" b="0" i="0" u="none" strike="noStrike" kern="1200" cap="none" spc="0" normalizeH="0" baseline="0" noProof="0" dirty="0" err="1">
                <a:ln>
                  <a:noFill/>
                </a:ln>
                <a:solidFill>
                  <a:srgbClr val="50E6FF"/>
                </a:solidFill>
                <a:effectLst/>
                <a:uLnTx/>
                <a:uFillTx/>
                <a:latin typeface="Segoe UI"/>
                <a:ea typeface="+mn-ea"/>
                <a:cs typeface="+mn-cs"/>
              </a:rPr>
              <a:t>maui</a:t>
            </a:r>
            <a:endParaRPr kumimoji="0" lang="en-US" sz="1600" b="0" i="0" u="none" strike="noStrike" kern="1200" cap="none" spc="0" normalizeH="0" baseline="0" noProof="0" dirty="0">
              <a:ln>
                <a:noFill/>
              </a:ln>
              <a:solidFill>
                <a:srgbClr val="50E6FF"/>
              </a:solidFill>
              <a:effectLst/>
              <a:highlight>
                <a:srgbClr val="FFFF00"/>
              </a:highlight>
              <a:uLnTx/>
              <a:uFillTx/>
              <a:latin typeface="Segoe UI"/>
              <a:ea typeface="+mn-ea"/>
              <a:cs typeface="+mn-cs"/>
            </a:endParaRPr>
          </a:p>
        </p:txBody>
      </p:sp>
      <p:grpSp>
        <p:nvGrpSpPr>
          <p:cNvPr id="16" name="Group 15">
            <a:extLst>
              <a:ext uri="{FF2B5EF4-FFF2-40B4-BE49-F238E27FC236}">
                <a16:creationId xmlns:a16="http://schemas.microsoft.com/office/drawing/2014/main" id="{3C1123A0-C766-4191-B5ED-A3722FDEF2EC}"/>
              </a:ext>
            </a:extLst>
          </p:cNvPr>
          <p:cNvGrpSpPr/>
          <p:nvPr/>
        </p:nvGrpSpPr>
        <p:grpSpPr>
          <a:xfrm>
            <a:off x="2331431" y="1991634"/>
            <a:ext cx="1507593" cy="523220"/>
            <a:chOff x="2322576" y="4245738"/>
            <a:chExt cx="1507593" cy="523220"/>
          </a:xfrm>
        </p:grpSpPr>
        <p:sp>
          <p:nvSpPr>
            <p:cNvPr id="8" name="TextBox 7">
              <a:extLst>
                <a:ext uri="{FF2B5EF4-FFF2-40B4-BE49-F238E27FC236}">
                  <a16:creationId xmlns:a16="http://schemas.microsoft.com/office/drawing/2014/main" id="{8A2B9763-F58B-406D-BF54-FF9A7A99AB57}"/>
                </a:ext>
              </a:extLst>
            </p:cNvPr>
            <p:cNvSpPr txBox="1"/>
            <p:nvPr/>
          </p:nvSpPr>
          <p:spPr>
            <a:xfrm>
              <a:off x="2749296" y="4245738"/>
              <a:ext cx="1080873"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Blazor</a:t>
              </a:r>
            </a:p>
          </p:txBody>
        </p:sp>
        <p:pic>
          <p:nvPicPr>
            <p:cNvPr id="15" name="Graphic 14">
              <a:extLst>
                <a:ext uri="{FF2B5EF4-FFF2-40B4-BE49-F238E27FC236}">
                  <a16:creationId xmlns:a16="http://schemas.microsoft.com/office/drawing/2014/main" id="{1A8F5452-1F60-4E2D-9800-43A4DF4A15C6}"/>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322576" y="4293988"/>
              <a:ext cx="426720" cy="426720"/>
            </a:xfrm>
            <a:prstGeom prst="rect">
              <a:avLst/>
            </a:prstGeom>
          </p:spPr>
        </p:pic>
      </p:grpSp>
    </p:spTree>
    <p:extLst>
      <p:ext uri="{BB962C8B-B14F-4D97-AF65-F5344CB8AC3E}">
        <p14:creationId xmlns:p14="http://schemas.microsoft.com/office/powerpoint/2010/main" val="2843550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871452D-5A95-402B-866D-4E8A9C6B6BC5}"/>
              </a:ext>
            </a:extLst>
          </p:cNvPr>
          <p:cNvSpPr>
            <a:spLocks noGrp="1"/>
          </p:cNvSpPr>
          <p:nvPr>
            <p:ph type="title"/>
          </p:nvPr>
        </p:nvSpPr>
        <p:spPr>
          <a:xfrm>
            <a:off x="589431" y="457831"/>
            <a:ext cx="11016184" cy="553881"/>
          </a:xfrm>
        </p:spPr>
        <p:txBody>
          <a:bodyPr/>
          <a:lstStyle/>
          <a:p>
            <a:r>
              <a:rPr lang="en-US"/>
              <a:t>Your platform for building anything</a:t>
            </a:r>
          </a:p>
        </p:txBody>
      </p:sp>
      <p:sp>
        <p:nvSpPr>
          <p:cNvPr id="5" name="Oval 4">
            <a:extLst>
              <a:ext uri="{FF2B5EF4-FFF2-40B4-BE49-F238E27FC236}">
                <a16:creationId xmlns:a16="http://schemas.microsoft.com/office/drawing/2014/main" id="{449EF9F5-03AE-4D47-94BE-20500D4D9CB2}"/>
              </a:ext>
            </a:extLst>
          </p:cNvPr>
          <p:cNvSpPr>
            <a:spLocks noChangeAspect="1"/>
          </p:cNvSpPr>
          <p:nvPr/>
        </p:nvSpPr>
        <p:spPr bwMode="auto">
          <a:xfrm>
            <a:off x="944069" y="1929768"/>
            <a:ext cx="1371309" cy="1371309"/>
          </a:xfrm>
          <a:prstGeom prst="ellipse">
            <a:avLst/>
          </a:prstGeom>
          <a:solidFill>
            <a:srgbClr val="D84008"/>
          </a:solidFill>
          <a:ln w="10795" cap="flat" cmpd="sng" algn="ctr">
            <a:noFill/>
            <a:prstDash val="solid"/>
          </a:ln>
          <a:effectLst>
            <a:outerShdw blurRad="190500" dist="38100" dir="2700000" algn="tl" rotWithShape="0">
              <a:prstClr val="black">
                <a:alpha val="25000"/>
              </a:prstClr>
            </a:outerShdw>
          </a:effectLst>
        </p:spPr>
        <p:txBody>
          <a:bodyPr vert="horz" wrap="none" lIns="0" tIns="47555" rIns="0" bIns="47555" numCol="1" rtlCol="0" anchor="ctr" anchorCtr="0" compatLnSpc="1">
            <a:prstTxWarp prst="textNoShape">
              <a:avLst/>
            </a:prstTxWarp>
          </a:bodyPr>
          <a:lstStyle/>
          <a:p>
            <a:pPr algn="ctr" defTabSz="950801" fontAlgn="base">
              <a:lnSpc>
                <a:spcPct val="90000"/>
              </a:lnSpc>
              <a:spcBef>
                <a:spcPct val="0"/>
              </a:spcBef>
              <a:spcAft>
                <a:spcPct val="0"/>
              </a:spcAft>
              <a:defRPr/>
            </a:pPr>
            <a:endParaRPr lang="en-US" sz="2040" kern="0">
              <a:gradFill>
                <a:gsLst>
                  <a:gs pos="95455">
                    <a:srgbClr val="FFFFFF"/>
                  </a:gs>
                  <a:gs pos="66000">
                    <a:srgbClr val="FFFFFF"/>
                  </a:gs>
                </a:gsLst>
                <a:lin ang="5400000" scaled="0"/>
              </a:gradFill>
              <a:latin typeface="Segoe UI Semibold"/>
            </a:endParaRPr>
          </a:p>
        </p:txBody>
      </p:sp>
      <p:sp>
        <p:nvSpPr>
          <p:cNvPr id="6" name="Oval 5">
            <a:extLst>
              <a:ext uri="{FF2B5EF4-FFF2-40B4-BE49-F238E27FC236}">
                <a16:creationId xmlns:a16="http://schemas.microsoft.com/office/drawing/2014/main" id="{CBB7AF1F-45EF-42FD-A5E7-874EA38EA4E9}"/>
              </a:ext>
            </a:extLst>
          </p:cNvPr>
          <p:cNvSpPr>
            <a:spLocks noChangeAspect="1"/>
          </p:cNvSpPr>
          <p:nvPr/>
        </p:nvSpPr>
        <p:spPr bwMode="auto">
          <a:xfrm>
            <a:off x="9876625" y="1929768"/>
            <a:ext cx="1371309" cy="1371309"/>
          </a:xfrm>
          <a:prstGeom prst="ellipse">
            <a:avLst/>
          </a:prstGeom>
          <a:solidFill>
            <a:srgbClr val="D84008"/>
          </a:solidFill>
          <a:ln w="10795" cap="flat" cmpd="sng" algn="ctr">
            <a:noFill/>
            <a:prstDash val="solid"/>
          </a:ln>
          <a:effectLst>
            <a:outerShdw blurRad="190500" dist="38100" dir="2700000" algn="tl" rotWithShape="0">
              <a:prstClr val="black">
                <a:alpha val="25000"/>
              </a:prstClr>
            </a:outerShdw>
          </a:effectLst>
        </p:spPr>
        <p:txBody>
          <a:bodyPr vert="horz" wrap="none" lIns="0" tIns="47555" rIns="0" bIns="47555" numCol="1" rtlCol="0" anchor="ctr" anchorCtr="0" compatLnSpc="1">
            <a:prstTxWarp prst="textNoShape">
              <a:avLst/>
            </a:prstTxWarp>
          </a:bodyPr>
          <a:lstStyle/>
          <a:p>
            <a:pPr algn="ctr" defTabSz="950801" fontAlgn="base">
              <a:lnSpc>
                <a:spcPct val="90000"/>
              </a:lnSpc>
              <a:spcBef>
                <a:spcPct val="0"/>
              </a:spcBef>
              <a:spcAft>
                <a:spcPct val="0"/>
              </a:spcAft>
              <a:defRPr/>
            </a:pPr>
            <a:endParaRPr lang="en-US" sz="2040" kern="0">
              <a:gradFill>
                <a:gsLst>
                  <a:gs pos="95455">
                    <a:srgbClr val="FFFFFF"/>
                  </a:gs>
                  <a:gs pos="66000">
                    <a:srgbClr val="FFFFFF"/>
                  </a:gs>
                </a:gsLst>
                <a:lin ang="5400000" scaled="0"/>
              </a:gradFill>
              <a:latin typeface="Segoe UI Semibold"/>
            </a:endParaRPr>
          </a:p>
        </p:txBody>
      </p:sp>
      <p:sp>
        <p:nvSpPr>
          <p:cNvPr id="7" name="Oval 6">
            <a:extLst>
              <a:ext uri="{FF2B5EF4-FFF2-40B4-BE49-F238E27FC236}">
                <a16:creationId xmlns:a16="http://schemas.microsoft.com/office/drawing/2014/main" id="{D2620D5F-894A-4A4E-9A19-339163FF256D}"/>
              </a:ext>
            </a:extLst>
          </p:cNvPr>
          <p:cNvSpPr>
            <a:spLocks noChangeAspect="1"/>
          </p:cNvSpPr>
          <p:nvPr/>
        </p:nvSpPr>
        <p:spPr bwMode="auto">
          <a:xfrm>
            <a:off x="2432827" y="1929768"/>
            <a:ext cx="1371309" cy="1371309"/>
          </a:xfrm>
          <a:prstGeom prst="ellipse">
            <a:avLst/>
          </a:prstGeom>
          <a:solidFill>
            <a:srgbClr val="D84008"/>
          </a:solidFill>
          <a:ln w="10795" cap="flat" cmpd="sng" algn="ctr">
            <a:noFill/>
            <a:prstDash val="solid"/>
          </a:ln>
          <a:effectLst>
            <a:outerShdw blurRad="190500" dist="38100" dir="2700000" algn="tl" rotWithShape="0">
              <a:prstClr val="black">
                <a:alpha val="25000"/>
              </a:prstClr>
            </a:outerShdw>
          </a:effectLst>
        </p:spPr>
        <p:txBody>
          <a:bodyPr vert="horz" wrap="none" lIns="0" tIns="47555" rIns="0" bIns="47555" numCol="1" rtlCol="0" anchor="ctr" anchorCtr="0" compatLnSpc="1">
            <a:prstTxWarp prst="textNoShape">
              <a:avLst/>
            </a:prstTxWarp>
          </a:bodyPr>
          <a:lstStyle/>
          <a:p>
            <a:pPr algn="ctr" defTabSz="950801" fontAlgn="base">
              <a:lnSpc>
                <a:spcPct val="90000"/>
              </a:lnSpc>
              <a:spcBef>
                <a:spcPct val="0"/>
              </a:spcBef>
              <a:spcAft>
                <a:spcPct val="0"/>
              </a:spcAft>
              <a:defRPr/>
            </a:pPr>
            <a:endParaRPr lang="en-US" sz="2040" kern="0">
              <a:gradFill>
                <a:gsLst>
                  <a:gs pos="95455">
                    <a:srgbClr val="FFFFFF"/>
                  </a:gs>
                  <a:gs pos="66000">
                    <a:srgbClr val="FFFFFF"/>
                  </a:gs>
                </a:gsLst>
                <a:lin ang="5400000" scaled="0"/>
              </a:gradFill>
              <a:latin typeface="Segoe UI Semibold"/>
            </a:endParaRPr>
          </a:p>
        </p:txBody>
      </p:sp>
      <p:sp>
        <p:nvSpPr>
          <p:cNvPr id="8" name="Oval 7">
            <a:extLst>
              <a:ext uri="{FF2B5EF4-FFF2-40B4-BE49-F238E27FC236}">
                <a16:creationId xmlns:a16="http://schemas.microsoft.com/office/drawing/2014/main" id="{C4720A29-088E-4F3B-B16D-7A73BDB81E0E}"/>
              </a:ext>
            </a:extLst>
          </p:cNvPr>
          <p:cNvSpPr>
            <a:spLocks noChangeAspect="1"/>
          </p:cNvSpPr>
          <p:nvPr/>
        </p:nvSpPr>
        <p:spPr bwMode="auto">
          <a:xfrm>
            <a:off x="3921587" y="1929768"/>
            <a:ext cx="1371309" cy="1371309"/>
          </a:xfrm>
          <a:prstGeom prst="ellipse">
            <a:avLst/>
          </a:prstGeom>
          <a:solidFill>
            <a:srgbClr val="D84008"/>
          </a:solidFill>
          <a:ln w="10795" cap="flat" cmpd="sng" algn="ctr">
            <a:noFill/>
            <a:prstDash val="solid"/>
          </a:ln>
          <a:effectLst>
            <a:outerShdw blurRad="190500" dist="38100" dir="2700000" algn="tl" rotWithShape="0">
              <a:prstClr val="black">
                <a:alpha val="25000"/>
              </a:prstClr>
            </a:outerShdw>
          </a:effectLst>
        </p:spPr>
        <p:txBody>
          <a:bodyPr vert="horz" wrap="none" lIns="0" tIns="47555" rIns="0" bIns="47555" numCol="1" rtlCol="0" anchor="ctr" anchorCtr="0" compatLnSpc="1">
            <a:prstTxWarp prst="textNoShape">
              <a:avLst/>
            </a:prstTxWarp>
          </a:bodyPr>
          <a:lstStyle/>
          <a:p>
            <a:pPr algn="ctr" defTabSz="950801" fontAlgn="base">
              <a:lnSpc>
                <a:spcPct val="90000"/>
              </a:lnSpc>
              <a:spcBef>
                <a:spcPct val="0"/>
              </a:spcBef>
              <a:spcAft>
                <a:spcPct val="0"/>
              </a:spcAft>
              <a:defRPr/>
            </a:pPr>
            <a:endParaRPr lang="en-US" sz="2040" kern="0">
              <a:gradFill>
                <a:gsLst>
                  <a:gs pos="95455">
                    <a:srgbClr val="FFFFFF"/>
                  </a:gs>
                  <a:gs pos="66000">
                    <a:srgbClr val="FFFFFF"/>
                  </a:gs>
                </a:gsLst>
                <a:lin ang="5400000" scaled="0"/>
              </a:gradFill>
              <a:latin typeface="Segoe UI Semibold"/>
            </a:endParaRPr>
          </a:p>
        </p:txBody>
      </p:sp>
      <p:sp>
        <p:nvSpPr>
          <p:cNvPr id="9" name="Oval 8">
            <a:extLst>
              <a:ext uri="{FF2B5EF4-FFF2-40B4-BE49-F238E27FC236}">
                <a16:creationId xmlns:a16="http://schemas.microsoft.com/office/drawing/2014/main" id="{1CFD6DFC-0994-411E-8EEA-5390321848A5}"/>
              </a:ext>
            </a:extLst>
          </p:cNvPr>
          <p:cNvSpPr>
            <a:spLocks noChangeAspect="1"/>
          </p:cNvSpPr>
          <p:nvPr/>
        </p:nvSpPr>
        <p:spPr bwMode="auto">
          <a:xfrm>
            <a:off x="5410347" y="1929768"/>
            <a:ext cx="1371309" cy="1371309"/>
          </a:xfrm>
          <a:prstGeom prst="ellipse">
            <a:avLst/>
          </a:prstGeom>
          <a:solidFill>
            <a:srgbClr val="D84008"/>
          </a:solidFill>
          <a:ln w="10795" cap="flat" cmpd="sng" algn="ctr">
            <a:noFill/>
            <a:prstDash val="solid"/>
          </a:ln>
          <a:effectLst>
            <a:outerShdw blurRad="190500" dist="38100" dir="2700000" algn="tl" rotWithShape="0">
              <a:prstClr val="black">
                <a:alpha val="25000"/>
              </a:prstClr>
            </a:outerShdw>
          </a:effectLst>
        </p:spPr>
        <p:txBody>
          <a:bodyPr vert="horz" wrap="none" lIns="0" tIns="47555" rIns="0" bIns="47555" numCol="1" rtlCol="0" anchor="ctr" anchorCtr="0" compatLnSpc="1">
            <a:prstTxWarp prst="textNoShape">
              <a:avLst/>
            </a:prstTxWarp>
          </a:bodyPr>
          <a:lstStyle/>
          <a:p>
            <a:pPr algn="ctr" defTabSz="950801" fontAlgn="base">
              <a:lnSpc>
                <a:spcPct val="90000"/>
              </a:lnSpc>
              <a:spcBef>
                <a:spcPct val="0"/>
              </a:spcBef>
              <a:spcAft>
                <a:spcPct val="0"/>
              </a:spcAft>
              <a:defRPr/>
            </a:pPr>
            <a:endParaRPr lang="en-US" sz="2040" kern="0">
              <a:gradFill>
                <a:gsLst>
                  <a:gs pos="95455">
                    <a:srgbClr val="FFFFFF"/>
                  </a:gs>
                  <a:gs pos="66000">
                    <a:srgbClr val="FFFFFF"/>
                  </a:gs>
                </a:gsLst>
                <a:lin ang="5400000" scaled="0"/>
              </a:gradFill>
              <a:latin typeface="Segoe UI Semibold"/>
            </a:endParaRPr>
          </a:p>
        </p:txBody>
      </p:sp>
      <p:sp>
        <p:nvSpPr>
          <p:cNvPr id="10" name="Oval 9">
            <a:extLst>
              <a:ext uri="{FF2B5EF4-FFF2-40B4-BE49-F238E27FC236}">
                <a16:creationId xmlns:a16="http://schemas.microsoft.com/office/drawing/2014/main" id="{6001B250-F505-47E5-A8BC-654D9138DF08}"/>
              </a:ext>
            </a:extLst>
          </p:cNvPr>
          <p:cNvSpPr>
            <a:spLocks noChangeAspect="1"/>
          </p:cNvSpPr>
          <p:nvPr/>
        </p:nvSpPr>
        <p:spPr bwMode="auto">
          <a:xfrm>
            <a:off x="6899106" y="1929768"/>
            <a:ext cx="1371309" cy="1371309"/>
          </a:xfrm>
          <a:prstGeom prst="ellipse">
            <a:avLst/>
          </a:prstGeom>
          <a:solidFill>
            <a:srgbClr val="D84008"/>
          </a:solidFill>
          <a:ln w="10795" cap="flat" cmpd="sng" algn="ctr">
            <a:noFill/>
            <a:prstDash val="solid"/>
          </a:ln>
          <a:effectLst>
            <a:outerShdw blurRad="190500" dist="38100" dir="2700000" algn="tl" rotWithShape="0">
              <a:prstClr val="black">
                <a:alpha val="25000"/>
              </a:prstClr>
            </a:outerShdw>
          </a:effectLst>
        </p:spPr>
        <p:txBody>
          <a:bodyPr vert="horz" wrap="none" lIns="0" tIns="47555" rIns="0" bIns="47555" numCol="1" rtlCol="0" anchor="ctr" anchorCtr="0" compatLnSpc="1">
            <a:prstTxWarp prst="textNoShape">
              <a:avLst/>
            </a:prstTxWarp>
          </a:bodyPr>
          <a:lstStyle/>
          <a:p>
            <a:pPr algn="ctr" defTabSz="950801" fontAlgn="base">
              <a:lnSpc>
                <a:spcPct val="90000"/>
              </a:lnSpc>
              <a:spcBef>
                <a:spcPct val="0"/>
              </a:spcBef>
              <a:spcAft>
                <a:spcPct val="0"/>
              </a:spcAft>
              <a:defRPr/>
            </a:pPr>
            <a:endParaRPr lang="en-US" sz="2040" kern="0">
              <a:gradFill>
                <a:gsLst>
                  <a:gs pos="95455">
                    <a:srgbClr val="FFFFFF"/>
                  </a:gs>
                  <a:gs pos="66000">
                    <a:srgbClr val="FFFFFF"/>
                  </a:gs>
                </a:gsLst>
                <a:lin ang="5400000" scaled="0"/>
              </a:gradFill>
              <a:latin typeface="Segoe UI Semibold"/>
            </a:endParaRPr>
          </a:p>
        </p:txBody>
      </p:sp>
      <p:sp>
        <p:nvSpPr>
          <p:cNvPr id="11" name="Oval 10">
            <a:extLst>
              <a:ext uri="{FF2B5EF4-FFF2-40B4-BE49-F238E27FC236}">
                <a16:creationId xmlns:a16="http://schemas.microsoft.com/office/drawing/2014/main" id="{B84A28D8-1A99-4417-9B68-1AA85009A9F0}"/>
              </a:ext>
            </a:extLst>
          </p:cNvPr>
          <p:cNvSpPr>
            <a:spLocks noChangeAspect="1"/>
          </p:cNvSpPr>
          <p:nvPr/>
        </p:nvSpPr>
        <p:spPr bwMode="auto">
          <a:xfrm>
            <a:off x="8387865" y="1929768"/>
            <a:ext cx="1371309" cy="1371309"/>
          </a:xfrm>
          <a:prstGeom prst="ellipse">
            <a:avLst/>
          </a:prstGeom>
          <a:solidFill>
            <a:srgbClr val="D84008"/>
          </a:solidFill>
          <a:ln w="10795" cap="flat" cmpd="sng" algn="ctr">
            <a:noFill/>
            <a:prstDash val="solid"/>
          </a:ln>
          <a:effectLst>
            <a:outerShdw blurRad="190500" dist="38100" dir="2700000" algn="tl" rotWithShape="0">
              <a:prstClr val="black">
                <a:alpha val="25000"/>
              </a:prstClr>
            </a:outerShdw>
          </a:effectLst>
        </p:spPr>
        <p:txBody>
          <a:bodyPr vert="horz" wrap="none" lIns="0" tIns="47555" rIns="0" bIns="47555" numCol="1" rtlCol="0" anchor="ctr" anchorCtr="0" compatLnSpc="1">
            <a:prstTxWarp prst="textNoShape">
              <a:avLst/>
            </a:prstTxWarp>
          </a:bodyPr>
          <a:lstStyle/>
          <a:p>
            <a:pPr algn="ctr" defTabSz="950801" fontAlgn="base">
              <a:lnSpc>
                <a:spcPct val="90000"/>
              </a:lnSpc>
              <a:spcBef>
                <a:spcPct val="0"/>
              </a:spcBef>
              <a:spcAft>
                <a:spcPct val="0"/>
              </a:spcAft>
              <a:defRPr/>
            </a:pPr>
            <a:endParaRPr lang="en-US" sz="2040" kern="0">
              <a:gradFill>
                <a:gsLst>
                  <a:gs pos="95455">
                    <a:srgbClr val="FFFFFF"/>
                  </a:gs>
                  <a:gs pos="66000">
                    <a:srgbClr val="FFFFFF"/>
                  </a:gs>
                </a:gsLst>
                <a:lin ang="5400000" scaled="0"/>
              </a:gradFill>
              <a:latin typeface="Segoe UI Semibold"/>
            </a:endParaRPr>
          </a:p>
        </p:txBody>
      </p:sp>
      <p:sp>
        <p:nvSpPr>
          <p:cNvPr id="14" name="Rectangle 13">
            <a:extLst>
              <a:ext uri="{FF2B5EF4-FFF2-40B4-BE49-F238E27FC236}">
                <a16:creationId xmlns:a16="http://schemas.microsoft.com/office/drawing/2014/main" id="{5CAA0D42-D639-41CB-8A11-BA6A873CD549}"/>
              </a:ext>
            </a:extLst>
          </p:cNvPr>
          <p:cNvSpPr/>
          <p:nvPr/>
        </p:nvSpPr>
        <p:spPr bwMode="auto">
          <a:xfrm>
            <a:off x="944068" y="3530481"/>
            <a:ext cx="1371310" cy="246221"/>
          </a:xfrm>
          <a:prstGeom prst="rect">
            <a:avLst/>
          </a:prstGeom>
          <a:noFill/>
          <a:ln>
            <a:noFill/>
          </a:ln>
        </p:spPr>
        <p:txBody>
          <a:bodyPr wrap="square" lIns="0" tIns="0" rIns="0" bIns="0" rtlCol="0" anchor="t">
            <a:spAutoFit/>
          </a:bodyPr>
          <a:lstStyle/>
          <a:p>
            <a:pPr algn="ctr" defTabSz="895829">
              <a:spcBef>
                <a:spcPts val="300"/>
              </a:spcBef>
              <a:defRPr/>
            </a:pPr>
            <a:r>
              <a:rPr lang="en-US" sz="1600" kern="0">
                <a:gradFill>
                  <a:gsLst>
                    <a:gs pos="41204">
                      <a:srgbClr val="1A1A1A"/>
                    </a:gs>
                    <a:gs pos="59000">
                      <a:srgbClr val="1A1A1A"/>
                    </a:gs>
                  </a:gsLst>
                  <a:lin ang="5400000" scaled="1"/>
                </a:gradFill>
                <a:latin typeface="Segoe UI"/>
              </a:rPr>
              <a:t>Desktop</a:t>
            </a:r>
          </a:p>
        </p:txBody>
      </p:sp>
      <p:sp>
        <p:nvSpPr>
          <p:cNvPr id="15" name="Rectangle 14">
            <a:extLst>
              <a:ext uri="{FF2B5EF4-FFF2-40B4-BE49-F238E27FC236}">
                <a16:creationId xmlns:a16="http://schemas.microsoft.com/office/drawing/2014/main" id="{2EEF61DB-81E6-409C-8D7B-115A845C9E8C}"/>
              </a:ext>
            </a:extLst>
          </p:cNvPr>
          <p:cNvSpPr/>
          <p:nvPr/>
        </p:nvSpPr>
        <p:spPr bwMode="auto">
          <a:xfrm>
            <a:off x="2432828" y="3530481"/>
            <a:ext cx="1371310" cy="246221"/>
          </a:xfrm>
          <a:prstGeom prst="rect">
            <a:avLst/>
          </a:prstGeom>
          <a:noFill/>
          <a:ln>
            <a:noFill/>
          </a:ln>
        </p:spPr>
        <p:txBody>
          <a:bodyPr wrap="square" lIns="0" tIns="0" rIns="0" bIns="0" rtlCol="0" anchor="t">
            <a:spAutoFit/>
          </a:bodyPr>
          <a:lstStyle/>
          <a:p>
            <a:pPr algn="ctr" defTabSz="895829">
              <a:spcBef>
                <a:spcPts val="300"/>
              </a:spcBef>
              <a:defRPr/>
            </a:pPr>
            <a:r>
              <a:rPr lang="en-US" sz="1600" kern="0">
                <a:gradFill>
                  <a:gsLst>
                    <a:gs pos="41204">
                      <a:srgbClr val="1A1A1A"/>
                    </a:gs>
                    <a:gs pos="59000">
                      <a:srgbClr val="1A1A1A"/>
                    </a:gs>
                  </a:gsLst>
                  <a:lin ang="5400000" scaled="1"/>
                </a:gradFill>
                <a:latin typeface="Segoe UI"/>
              </a:rPr>
              <a:t>Web</a:t>
            </a:r>
          </a:p>
        </p:txBody>
      </p:sp>
      <p:sp>
        <p:nvSpPr>
          <p:cNvPr id="16" name="Rectangle 15">
            <a:extLst>
              <a:ext uri="{FF2B5EF4-FFF2-40B4-BE49-F238E27FC236}">
                <a16:creationId xmlns:a16="http://schemas.microsoft.com/office/drawing/2014/main" id="{BE9CE393-D1E1-4DBD-AC49-D9F24799CE1B}"/>
              </a:ext>
            </a:extLst>
          </p:cNvPr>
          <p:cNvSpPr/>
          <p:nvPr/>
        </p:nvSpPr>
        <p:spPr bwMode="auto">
          <a:xfrm>
            <a:off x="3921587" y="3530481"/>
            <a:ext cx="1371310" cy="246221"/>
          </a:xfrm>
          <a:prstGeom prst="rect">
            <a:avLst/>
          </a:prstGeom>
          <a:noFill/>
          <a:ln>
            <a:noFill/>
          </a:ln>
        </p:spPr>
        <p:txBody>
          <a:bodyPr wrap="square" lIns="0" tIns="0" rIns="0" bIns="0" rtlCol="0" anchor="t">
            <a:spAutoFit/>
          </a:bodyPr>
          <a:lstStyle/>
          <a:p>
            <a:pPr algn="ctr" defTabSz="895829">
              <a:spcBef>
                <a:spcPts val="300"/>
              </a:spcBef>
              <a:defRPr/>
            </a:pPr>
            <a:r>
              <a:rPr lang="en-US" sz="1600" kern="0">
                <a:gradFill>
                  <a:gsLst>
                    <a:gs pos="41204">
                      <a:srgbClr val="1A1A1A"/>
                    </a:gs>
                    <a:gs pos="59000">
                      <a:srgbClr val="1A1A1A"/>
                    </a:gs>
                  </a:gsLst>
                  <a:lin ang="5400000" scaled="1"/>
                </a:gradFill>
                <a:latin typeface="Segoe UI"/>
              </a:rPr>
              <a:t>Cloud</a:t>
            </a:r>
          </a:p>
        </p:txBody>
      </p:sp>
      <p:sp>
        <p:nvSpPr>
          <p:cNvPr id="17" name="Rectangle 16">
            <a:extLst>
              <a:ext uri="{FF2B5EF4-FFF2-40B4-BE49-F238E27FC236}">
                <a16:creationId xmlns:a16="http://schemas.microsoft.com/office/drawing/2014/main" id="{9E035F28-20C2-4F89-91E7-7C59D9A8A645}"/>
              </a:ext>
            </a:extLst>
          </p:cNvPr>
          <p:cNvSpPr/>
          <p:nvPr/>
        </p:nvSpPr>
        <p:spPr bwMode="auto">
          <a:xfrm>
            <a:off x="5410346" y="3530481"/>
            <a:ext cx="1371310" cy="246221"/>
          </a:xfrm>
          <a:prstGeom prst="rect">
            <a:avLst/>
          </a:prstGeom>
          <a:noFill/>
          <a:ln>
            <a:noFill/>
          </a:ln>
        </p:spPr>
        <p:txBody>
          <a:bodyPr wrap="square" lIns="0" tIns="0" rIns="0" bIns="0" rtlCol="0" anchor="t">
            <a:spAutoFit/>
          </a:bodyPr>
          <a:lstStyle/>
          <a:p>
            <a:pPr algn="ctr" defTabSz="895829">
              <a:spcBef>
                <a:spcPts val="300"/>
              </a:spcBef>
              <a:defRPr/>
            </a:pPr>
            <a:r>
              <a:rPr lang="en-US" sz="1600" kern="0">
                <a:gradFill>
                  <a:gsLst>
                    <a:gs pos="41204">
                      <a:srgbClr val="1A1A1A"/>
                    </a:gs>
                    <a:gs pos="59000">
                      <a:srgbClr val="1A1A1A"/>
                    </a:gs>
                  </a:gsLst>
                  <a:lin ang="5400000" scaled="1"/>
                </a:gradFill>
                <a:latin typeface="Segoe UI"/>
              </a:rPr>
              <a:t>Mobile</a:t>
            </a:r>
          </a:p>
        </p:txBody>
      </p:sp>
      <p:sp>
        <p:nvSpPr>
          <p:cNvPr id="18" name="Rectangle 17">
            <a:extLst>
              <a:ext uri="{FF2B5EF4-FFF2-40B4-BE49-F238E27FC236}">
                <a16:creationId xmlns:a16="http://schemas.microsoft.com/office/drawing/2014/main" id="{6526F369-F059-4227-8833-FB2632D5CAA1}"/>
              </a:ext>
            </a:extLst>
          </p:cNvPr>
          <p:cNvSpPr/>
          <p:nvPr/>
        </p:nvSpPr>
        <p:spPr bwMode="auto">
          <a:xfrm>
            <a:off x="6899106" y="3530481"/>
            <a:ext cx="1371310" cy="246221"/>
          </a:xfrm>
          <a:prstGeom prst="rect">
            <a:avLst/>
          </a:prstGeom>
          <a:noFill/>
          <a:ln>
            <a:noFill/>
          </a:ln>
        </p:spPr>
        <p:txBody>
          <a:bodyPr wrap="square" lIns="0" tIns="0" rIns="0" bIns="0" rtlCol="0" anchor="t">
            <a:spAutoFit/>
          </a:bodyPr>
          <a:lstStyle/>
          <a:p>
            <a:pPr algn="ctr" defTabSz="895829">
              <a:spcBef>
                <a:spcPts val="300"/>
              </a:spcBef>
              <a:defRPr/>
            </a:pPr>
            <a:r>
              <a:rPr lang="en-US" sz="1600" kern="0">
                <a:gradFill>
                  <a:gsLst>
                    <a:gs pos="41204">
                      <a:srgbClr val="1A1A1A"/>
                    </a:gs>
                    <a:gs pos="59000">
                      <a:srgbClr val="1A1A1A"/>
                    </a:gs>
                  </a:gsLst>
                  <a:lin ang="5400000" scaled="1"/>
                </a:gradFill>
                <a:latin typeface="Segoe UI"/>
              </a:rPr>
              <a:t>Gaming</a:t>
            </a:r>
          </a:p>
        </p:txBody>
      </p:sp>
      <p:sp>
        <p:nvSpPr>
          <p:cNvPr id="19" name="Rectangle 18">
            <a:extLst>
              <a:ext uri="{FF2B5EF4-FFF2-40B4-BE49-F238E27FC236}">
                <a16:creationId xmlns:a16="http://schemas.microsoft.com/office/drawing/2014/main" id="{BEFE7714-5F41-47BC-AB35-D728F0381F8A}"/>
              </a:ext>
            </a:extLst>
          </p:cNvPr>
          <p:cNvSpPr/>
          <p:nvPr/>
        </p:nvSpPr>
        <p:spPr bwMode="auto">
          <a:xfrm>
            <a:off x="8387864" y="3530481"/>
            <a:ext cx="1371310" cy="246221"/>
          </a:xfrm>
          <a:prstGeom prst="rect">
            <a:avLst/>
          </a:prstGeom>
          <a:noFill/>
          <a:ln>
            <a:noFill/>
          </a:ln>
        </p:spPr>
        <p:txBody>
          <a:bodyPr wrap="square" lIns="0" tIns="0" rIns="0" bIns="0" rtlCol="0" anchor="t">
            <a:spAutoFit/>
          </a:bodyPr>
          <a:lstStyle/>
          <a:p>
            <a:pPr algn="ctr" defTabSz="895829">
              <a:spcBef>
                <a:spcPts val="300"/>
              </a:spcBef>
              <a:defRPr/>
            </a:pPr>
            <a:r>
              <a:rPr lang="en-US" sz="1600" kern="0">
                <a:gradFill>
                  <a:gsLst>
                    <a:gs pos="41204">
                      <a:srgbClr val="1A1A1A"/>
                    </a:gs>
                    <a:gs pos="59000">
                      <a:srgbClr val="1A1A1A"/>
                    </a:gs>
                  </a:gsLst>
                  <a:lin ang="5400000" scaled="1"/>
                </a:gradFill>
                <a:latin typeface="Segoe UI"/>
              </a:rPr>
              <a:t>IoT</a:t>
            </a:r>
          </a:p>
        </p:txBody>
      </p:sp>
      <p:sp>
        <p:nvSpPr>
          <p:cNvPr id="20" name="Rectangle 19">
            <a:extLst>
              <a:ext uri="{FF2B5EF4-FFF2-40B4-BE49-F238E27FC236}">
                <a16:creationId xmlns:a16="http://schemas.microsoft.com/office/drawing/2014/main" id="{29A9EBDF-361D-4733-B1DC-777E9C741D0E}"/>
              </a:ext>
            </a:extLst>
          </p:cNvPr>
          <p:cNvSpPr/>
          <p:nvPr/>
        </p:nvSpPr>
        <p:spPr bwMode="auto">
          <a:xfrm>
            <a:off x="9876625" y="3530481"/>
            <a:ext cx="1371310" cy="246221"/>
          </a:xfrm>
          <a:prstGeom prst="rect">
            <a:avLst/>
          </a:prstGeom>
          <a:noFill/>
          <a:ln>
            <a:noFill/>
          </a:ln>
        </p:spPr>
        <p:txBody>
          <a:bodyPr wrap="square" lIns="0" tIns="0" rIns="0" bIns="0" rtlCol="0" anchor="t">
            <a:spAutoFit/>
          </a:bodyPr>
          <a:lstStyle/>
          <a:p>
            <a:pPr algn="ctr" defTabSz="895829">
              <a:spcBef>
                <a:spcPts val="300"/>
              </a:spcBef>
              <a:defRPr/>
            </a:pPr>
            <a:r>
              <a:rPr lang="en-US" sz="1600" kern="0">
                <a:gradFill>
                  <a:gsLst>
                    <a:gs pos="41204">
                      <a:srgbClr val="1A1A1A"/>
                    </a:gs>
                    <a:gs pos="59000">
                      <a:srgbClr val="1A1A1A"/>
                    </a:gs>
                  </a:gsLst>
                  <a:lin ang="5400000" scaled="1"/>
                </a:gradFill>
                <a:latin typeface="Segoe UI"/>
              </a:rPr>
              <a:t>AI</a:t>
            </a:r>
          </a:p>
        </p:txBody>
      </p:sp>
      <p:pic>
        <p:nvPicPr>
          <p:cNvPr id="29" name="Picture 28">
            <a:extLst>
              <a:ext uri="{FF2B5EF4-FFF2-40B4-BE49-F238E27FC236}">
                <a16:creationId xmlns:a16="http://schemas.microsoft.com/office/drawing/2014/main" id="{10072DF6-F97C-469E-B345-4BA07F8843AB}"/>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1187712" y="3701301"/>
            <a:ext cx="9954272" cy="1279889"/>
          </a:xfrm>
          <a:prstGeom prst="rect">
            <a:avLst/>
          </a:prstGeom>
        </p:spPr>
      </p:pic>
      <p:pic>
        <p:nvPicPr>
          <p:cNvPr id="30" name="Picture 29">
            <a:extLst>
              <a:ext uri="{FF2B5EF4-FFF2-40B4-BE49-F238E27FC236}">
                <a16:creationId xmlns:a16="http://schemas.microsoft.com/office/drawing/2014/main" id="{7135B013-D230-426F-ADB2-8BE9362DE8AD}"/>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1186381" y="3705207"/>
            <a:ext cx="9954272" cy="1279889"/>
          </a:xfrm>
          <a:prstGeom prst="rect">
            <a:avLst/>
          </a:prstGeom>
        </p:spPr>
      </p:pic>
      <p:pic>
        <p:nvPicPr>
          <p:cNvPr id="31" name="Picture 30">
            <a:extLst>
              <a:ext uri="{FF2B5EF4-FFF2-40B4-BE49-F238E27FC236}">
                <a16:creationId xmlns:a16="http://schemas.microsoft.com/office/drawing/2014/main" id="{6211BC26-BCDC-485D-A4EF-DC85BFD95216}"/>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1188911" y="3705207"/>
            <a:ext cx="9954272" cy="1279889"/>
          </a:xfrm>
          <a:prstGeom prst="rect">
            <a:avLst/>
          </a:prstGeom>
        </p:spPr>
      </p:pic>
      <p:pic>
        <p:nvPicPr>
          <p:cNvPr id="32" name="Picture 31">
            <a:extLst>
              <a:ext uri="{FF2B5EF4-FFF2-40B4-BE49-F238E27FC236}">
                <a16:creationId xmlns:a16="http://schemas.microsoft.com/office/drawing/2014/main" id="{FE0FB417-94BD-482A-ACA2-9653CBBFFED8}"/>
              </a:ext>
            </a:extLst>
          </p:cNvPr>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1188911" y="3705207"/>
            <a:ext cx="9954272" cy="1279889"/>
          </a:xfrm>
          <a:prstGeom prst="rect">
            <a:avLst/>
          </a:prstGeom>
        </p:spPr>
      </p:pic>
      <p:pic>
        <p:nvPicPr>
          <p:cNvPr id="33" name="Picture 32">
            <a:extLst>
              <a:ext uri="{FF2B5EF4-FFF2-40B4-BE49-F238E27FC236}">
                <a16:creationId xmlns:a16="http://schemas.microsoft.com/office/drawing/2014/main" id="{4E2219EC-70D1-493A-A2E5-5D14E36C8F08}"/>
              </a:ext>
            </a:extLst>
          </p:cNvPr>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1188911" y="3705207"/>
            <a:ext cx="9954272" cy="1279889"/>
          </a:xfrm>
          <a:prstGeom prst="rect">
            <a:avLst/>
          </a:prstGeom>
        </p:spPr>
      </p:pic>
      <p:pic>
        <p:nvPicPr>
          <p:cNvPr id="34" name="Picture 33">
            <a:extLst>
              <a:ext uri="{FF2B5EF4-FFF2-40B4-BE49-F238E27FC236}">
                <a16:creationId xmlns:a16="http://schemas.microsoft.com/office/drawing/2014/main" id="{29C99D3C-1832-4904-98C3-0F74D2AAC38B}"/>
              </a:ext>
            </a:extLst>
          </p:cNvPr>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1187580" y="3705207"/>
            <a:ext cx="9954272" cy="1279889"/>
          </a:xfrm>
          <a:prstGeom prst="rect">
            <a:avLst/>
          </a:prstGeom>
        </p:spPr>
      </p:pic>
      <p:pic>
        <p:nvPicPr>
          <p:cNvPr id="35" name="Picture 34">
            <a:extLst>
              <a:ext uri="{FF2B5EF4-FFF2-40B4-BE49-F238E27FC236}">
                <a16:creationId xmlns:a16="http://schemas.microsoft.com/office/drawing/2014/main" id="{1D070780-DB7C-45A5-A7CE-AF0B34D61C02}"/>
              </a:ext>
            </a:extLst>
          </p:cNvPr>
          <p:cNvPicPr>
            <a:picLocks noChangeAspect="1"/>
          </p:cNvPicPr>
          <p:nvPr/>
        </p:nvPicPr>
        <p:blipFill>
          <a:blip r:embed="rId9" cstate="hqprint">
            <a:extLst>
              <a:ext uri="{28A0092B-C50C-407E-A947-70E740481C1C}">
                <a14:useLocalDpi xmlns:a14="http://schemas.microsoft.com/office/drawing/2010/main"/>
              </a:ext>
            </a:extLst>
          </a:blip>
          <a:stretch>
            <a:fillRect/>
          </a:stretch>
        </p:blipFill>
        <p:spPr>
          <a:xfrm>
            <a:off x="1188911" y="3703699"/>
            <a:ext cx="9954272" cy="1279889"/>
          </a:xfrm>
          <a:prstGeom prst="rect">
            <a:avLst/>
          </a:prstGeom>
        </p:spPr>
      </p:pic>
      <p:sp>
        <p:nvSpPr>
          <p:cNvPr id="38" name="desktop" title="a desktop PC">
            <a:extLst>
              <a:ext uri="{FF2B5EF4-FFF2-40B4-BE49-F238E27FC236}">
                <a16:creationId xmlns:a16="http://schemas.microsoft.com/office/drawing/2014/main" id="{F2427B10-C962-493F-9591-611B1E74D33E}"/>
              </a:ext>
            </a:extLst>
          </p:cNvPr>
          <p:cNvSpPr>
            <a:spLocks noChangeAspect="1" noEditPoints="1"/>
          </p:cNvSpPr>
          <p:nvPr/>
        </p:nvSpPr>
        <p:spPr bwMode="auto">
          <a:xfrm>
            <a:off x="1304441" y="2295450"/>
            <a:ext cx="650568" cy="639944"/>
          </a:xfrm>
          <a:custGeom>
            <a:avLst/>
            <a:gdLst>
              <a:gd name="T0" fmla="*/ 245 w 245"/>
              <a:gd name="T1" fmla="*/ 67 h 241"/>
              <a:gd name="T2" fmla="*/ 245 w 245"/>
              <a:gd name="T3" fmla="*/ 138 h 241"/>
              <a:gd name="T4" fmla="*/ 0 w 245"/>
              <a:gd name="T5" fmla="*/ 138 h 241"/>
              <a:gd name="T6" fmla="*/ 0 w 245"/>
              <a:gd name="T7" fmla="*/ 0 h 241"/>
              <a:gd name="T8" fmla="*/ 245 w 245"/>
              <a:gd name="T9" fmla="*/ 0 h 241"/>
              <a:gd name="T10" fmla="*/ 245 w 245"/>
              <a:gd name="T11" fmla="*/ 67 h 241"/>
              <a:gd name="T12" fmla="*/ 224 w 245"/>
              <a:gd name="T13" fmla="*/ 222 h 241"/>
              <a:gd name="T14" fmla="*/ 212 w 245"/>
              <a:gd name="T15" fmla="*/ 204 h 241"/>
              <a:gd name="T16" fmla="*/ 33 w 245"/>
              <a:gd name="T17" fmla="*/ 204 h 241"/>
              <a:gd name="T18" fmla="*/ 7 w 245"/>
              <a:gd name="T19" fmla="*/ 241 h 241"/>
              <a:gd name="T20" fmla="*/ 238 w 245"/>
              <a:gd name="T21" fmla="*/ 241 h 241"/>
              <a:gd name="T22" fmla="*/ 224 w 245"/>
              <a:gd name="T23" fmla="*/ 222 h 241"/>
              <a:gd name="T24" fmla="*/ 79 w 245"/>
              <a:gd name="T25" fmla="*/ 172 h 241"/>
              <a:gd name="T26" fmla="*/ 165 w 245"/>
              <a:gd name="T27" fmla="*/ 172 h 241"/>
              <a:gd name="T28" fmla="*/ 123 w 245"/>
              <a:gd name="T29" fmla="*/ 139 h 241"/>
              <a:gd name="T30" fmla="*/ 123 w 245"/>
              <a:gd name="T31" fmla="*/ 17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5" h="241">
                <a:moveTo>
                  <a:pt x="245" y="67"/>
                </a:moveTo>
                <a:lnTo>
                  <a:pt x="245" y="138"/>
                </a:lnTo>
                <a:lnTo>
                  <a:pt x="0" y="138"/>
                </a:lnTo>
                <a:lnTo>
                  <a:pt x="0" y="0"/>
                </a:lnTo>
                <a:lnTo>
                  <a:pt x="245" y="0"/>
                </a:lnTo>
                <a:lnTo>
                  <a:pt x="245" y="67"/>
                </a:lnTo>
                <a:moveTo>
                  <a:pt x="224" y="222"/>
                </a:moveTo>
                <a:lnTo>
                  <a:pt x="212" y="204"/>
                </a:lnTo>
                <a:lnTo>
                  <a:pt x="33" y="204"/>
                </a:lnTo>
                <a:lnTo>
                  <a:pt x="7" y="241"/>
                </a:lnTo>
                <a:lnTo>
                  <a:pt x="238" y="241"/>
                </a:lnTo>
                <a:lnTo>
                  <a:pt x="224" y="222"/>
                </a:lnTo>
                <a:moveTo>
                  <a:pt x="79" y="172"/>
                </a:moveTo>
                <a:lnTo>
                  <a:pt x="165" y="172"/>
                </a:lnTo>
                <a:moveTo>
                  <a:pt x="123" y="139"/>
                </a:moveTo>
                <a:lnTo>
                  <a:pt x="123" y="171"/>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0" tIns="45710" rIns="91420" bIns="45710" numCol="1" anchor="t" anchorCtr="0" compatLnSpc="1">
            <a:prstTxWarp prst="textNoShape">
              <a:avLst/>
            </a:prstTxWarp>
          </a:bodyPr>
          <a:lstStyle/>
          <a:p>
            <a:pPr defTabSz="914150">
              <a:defRPr/>
            </a:pPr>
            <a:endParaRPr lang="en-US" sz="1765">
              <a:gradFill>
                <a:gsLst>
                  <a:gs pos="0">
                    <a:srgbClr val="505050"/>
                  </a:gs>
                  <a:gs pos="100000">
                    <a:srgbClr val="505050"/>
                  </a:gs>
                </a:gsLst>
              </a:gradFill>
              <a:latin typeface="Segoe UI"/>
            </a:endParaRPr>
          </a:p>
        </p:txBody>
      </p:sp>
      <p:sp>
        <p:nvSpPr>
          <p:cNvPr id="39" name="globe_2" title="Icon of a sphere made of lines">
            <a:extLst>
              <a:ext uri="{FF2B5EF4-FFF2-40B4-BE49-F238E27FC236}">
                <a16:creationId xmlns:a16="http://schemas.microsoft.com/office/drawing/2014/main" id="{F15D9E7F-5B1A-40A8-A9B8-21BCFFB0A89E}"/>
              </a:ext>
            </a:extLst>
          </p:cNvPr>
          <p:cNvSpPr>
            <a:spLocks noChangeAspect="1" noEditPoints="1"/>
          </p:cNvSpPr>
          <p:nvPr/>
        </p:nvSpPr>
        <p:spPr bwMode="auto">
          <a:xfrm>
            <a:off x="2788987" y="2276404"/>
            <a:ext cx="639944" cy="639944"/>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0" tIns="45710" rIns="91420" bIns="45710" numCol="1" anchor="t" anchorCtr="0" compatLnSpc="1">
            <a:prstTxWarp prst="textNoShape">
              <a:avLst/>
            </a:prstTxWarp>
          </a:bodyPr>
          <a:lstStyle/>
          <a:p>
            <a:pPr defTabSz="914150">
              <a:defRPr/>
            </a:pPr>
            <a:endParaRPr lang="en-US" sz="900">
              <a:gradFill>
                <a:gsLst>
                  <a:gs pos="0">
                    <a:srgbClr val="505050"/>
                  </a:gs>
                  <a:gs pos="100000">
                    <a:srgbClr val="505050"/>
                  </a:gs>
                </a:gsLst>
              </a:gradFill>
              <a:latin typeface="Segoe UI"/>
            </a:endParaRPr>
          </a:p>
        </p:txBody>
      </p:sp>
      <p:sp>
        <p:nvSpPr>
          <p:cNvPr id="40" name="cloud" title="Icon of a cloud">
            <a:extLst>
              <a:ext uri="{FF2B5EF4-FFF2-40B4-BE49-F238E27FC236}">
                <a16:creationId xmlns:a16="http://schemas.microsoft.com/office/drawing/2014/main" id="{ED52D295-AD0A-436F-915D-E36BF5189B59}"/>
              </a:ext>
            </a:extLst>
          </p:cNvPr>
          <p:cNvSpPr>
            <a:spLocks noChangeAspect="1"/>
          </p:cNvSpPr>
          <p:nvPr/>
        </p:nvSpPr>
        <p:spPr bwMode="auto">
          <a:xfrm>
            <a:off x="4183346" y="2341158"/>
            <a:ext cx="866839" cy="548524"/>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0" tIns="45710" rIns="91420" bIns="45710" numCol="1" anchor="t" anchorCtr="0" compatLnSpc="1">
            <a:prstTxWarp prst="textNoShape">
              <a:avLst/>
            </a:prstTxWarp>
          </a:bodyPr>
          <a:lstStyle/>
          <a:p>
            <a:pPr defTabSz="914150">
              <a:defRPr/>
            </a:pPr>
            <a:endParaRPr lang="en-US" sz="900">
              <a:gradFill>
                <a:gsLst>
                  <a:gs pos="0">
                    <a:srgbClr val="505050"/>
                  </a:gs>
                  <a:gs pos="100000">
                    <a:srgbClr val="505050"/>
                  </a:gs>
                </a:gsLst>
                <a:lin ang="5400000" scaled="1"/>
              </a:gradFill>
              <a:latin typeface="Segoe UI"/>
            </a:endParaRPr>
          </a:p>
        </p:txBody>
      </p:sp>
      <p:sp>
        <p:nvSpPr>
          <p:cNvPr id="41" name="CellPhone_E8EA" title="Icon of a cellphone">
            <a:extLst>
              <a:ext uri="{FF2B5EF4-FFF2-40B4-BE49-F238E27FC236}">
                <a16:creationId xmlns:a16="http://schemas.microsoft.com/office/drawing/2014/main" id="{1205990B-2780-47F7-BBC2-793435AC97D9}"/>
              </a:ext>
            </a:extLst>
          </p:cNvPr>
          <p:cNvSpPr>
            <a:spLocks noChangeAspect="1" noEditPoints="1"/>
          </p:cNvSpPr>
          <p:nvPr/>
        </p:nvSpPr>
        <p:spPr bwMode="auto">
          <a:xfrm>
            <a:off x="5903986" y="2295450"/>
            <a:ext cx="384030" cy="639944"/>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0" tIns="45710" rIns="91420" bIns="45710" numCol="1" anchor="t" anchorCtr="0" compatLnSpc="1">
            <a:prstTxWarp prst="textNoShape">
              <a:avLst/>
            </a:prstTxWarp>
          </a:bodyPr>
          <a:lstStyle/>
          <a:p>
            <a:pPr defTabSz="914150">
              <a:defRPr/>
            </a:pPr>
            <a:endParaRPr lang="en-US" sz="900">
              <a:gradFill>
                <a:gsLst>
                  <a:gs pos="0">
                    <a:srgbClr val="505050"/>
                  </a:gs>
                  <a:gs pos="100000">
                    <a:srgbClr val="505050"/>
                  </a:gs>
                </a:gsLst>
              </a:gradFill>
              <a:latin typeface="Segoe UI"/>
            </a:endParaRPr>
          </a:p>
        </p:txBody>
      </p:sp>
      <p:sp>
        <p:nvSpPr>
          <p:cNvPr id="42" name="Xbox_Controller" title="Icon of an xbox controller">
            <a:extLst>
              <a:ext uri="{FF2B5EF4-FFF2-40B4-BE49-F238E27FC236}">
                <a16:creationId xmlns:a16="http://schemas.microsoft.com/office/drawing/2014/main" id="{79852869-50F2-4A91-94EB-D12B26086C6E}"/>
              </a:ext>
            </a:extLst>
          </p:cNvPr>
          <p:cNvSpPr>
            <a:spLocks noChangeAspect="1" noEditPoints="1"/>
          </p:cNvSpPr>
          <p:nvPr/>
        </p:nvSpPr>
        <p:spPr bwMode="auto">
          <a:xfrm>
            <a:off x="7114026" y="2341158"/>
            <a:ext cx="941471" cy="548524"/>
          </a:xfrm>
          <a:custGeom>
            <a:avLst/>
            <a:gdLst>
              <a:gd name="T0" fmla="*/ 308 w 395"/>
              <a:gd name="T1" fmla="*/ 36 h 230"/>
              <a:gd name="T2" fmla="*/ 270 w 395"/>
              <a:gd name="T3" fmla="*/ 5 h 230"/>
              <a:gd name="T4" fmla="*/ 234 w 395"/>
              <a:gd name="T5" fmla="*/ 20 h 230"/>
              <a:gd name="T6" fmla="*/ 200 w 395"/>
              <a:gd name="T7" fmla="*/ 20 h 230"/>
              <a:gd name="T8" fmla="*/ 196 w 395"/>
              <a:gd name="T9" fmla="*/ 20 h 230"/>
              <a:gd name="T10" fmla="*/ 161 w 395"/>
              <a:gd name="T11" fmla="*/ 20 h 230"/>
              <a:gd name="T12" fmla="*/ 126 w 395"/>
              <a:gd name="T13" fmla="*/ 5 h 230"/>
              <a:gd name="T14" fmla="*/ 87 w 395"/>
              <a:gd name="T15" fmla="*/ 36 h 230"/>
              <a:gd name="T16" fmla="*/ 48 w 395"/>
              <a:gd name="T17" fmla="*/ 216 h 230"/>
              <a:gd name="T18" fmla="*/ 75 w 395"/>
              <a:gd name="T19" fmla="*/ 230 h 230"/>
              <a:gd name="T20" fmla="*/ 113 w 395"/>
              <a:gd name="T21" fmla="*/ 189 h 230"/>
              <a:gd name="T22" fmla="*/ 162 w 395"/>
              <a:gd name="T23" fmla="*/ 169 h 230"/>
              <a:gd name="T24" fmla="*/ 233 w 395"/>
              <a:gd name="T25" fmla="*/ 169 h 230"/>
              <a:gd name="T26" fmla="*/ 283 w 395"/>
              <a:gd name="T27" fmla="*/ 189 h 230"/>
              <a:gd name="T28" fmla="*/ 320 w 395"/>
              <a:gd name="T29" fmla="*/ 230 h 230"/>
              <a:gd name="T30" fmla="*/ 347 w 395"/>
              <a:gd name="T31" fmla="*/ 216 h 230"/>
              <a:gd name="T32" fmla="*/ 308 w 395"/>
              <a:gd name="T33" fmla="*/ 36 h 230"/>
              <a:gd name="T34" fmla="*/ 208 w 395"/>
              <a:gd name="T35" fmla="*/ 68 h 230"/>
              <a:gd name="T36" fmla="*/ 198 w 395"/>
              <a:gd name="T37" fmla="*/ 57 h 230"/>
              <a:gd name="T38" fmla="*/ 188 w 395"/>
              <a:gd name="T39" fmla="*/ 67 h 230"/>
              <a:gd name="T40" fmla="*/ 197 w 395"/>
              <a:gd name="T41" fmla="*/ 77 h 230"/>
              <a:gd name="T42" fmla="*/ 208 w 395"/>
              <a:gd name="T43" fmla="*/ 68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95" h="230">
                <a:moveTo>
                  <a:pt x="308" y="36"/>
                </a:moveTo>
                <a:cubicBezTo>
                  <a:pt x="312" y="17"/>
                  <a:pt x="299" y="11"/>
                  <a:pt x="270" y="5"/>
                </a:cubicBezTo>
                <a:cubicBezTo>
                  <a:pt x="240" y="0"/>
                  <a:pt x="234" y="20"/>
                  <a:pt x="234" y="20"/>
                </a:cubicBezTo>
                <a:cubicBezTo>
                  <a:pt x="200" y="20"/>
                  <a:pt x="200" y="20"/>
                  <a:pt x="200" y="20"/>
                </a:cubicBezTo>
                <a:cubicBezTo>
                  <a:pt x="196" y="20"/>
                  <a:pt x="196" y="20"/>
                  <a:pt x="196" y="20"/>
                </a:cubicBezTo>
                <a:cubicBezTo>
                  <a:pt x="161" y="20"/>
                  <a:pt x="161" y="20"/>
                  <a:pt x="161" y="20"/>
                </a:cubicBezTo>
                <a:cubicBezTo>
                  <a:pt x="161" y="20"/>
                  <a:pt x="156" y="0"/>
                  <a:pt x="126" y="5"/>
                </a:cubicBezTo>
                <a:cubicBezTo>
                  <a:pt x="96" y="11"/>
                  <a:pt x="84" y="17"/>
                  <a:pt x="87" y="36"/>
                </a:cubicBezTo>
                <a:cubicBezTo>
                  <a:pt x="87" y="36"/>
                  <a:pt x="0" y="165"/>
                  <a:pt x="48" y="216"/>
                </a:cubicBezTo>
                <a:cubicBezTo>
                  <a:pt x="64" y="230"/>
                  <a:pt x="68" y="230"/>
                  <a:pt x="75" y="230"/>
                </a:cubicBezTo>
                <a:cubicBezTo>
                  <a:pt x="82" y="230"/>
                  <a:pt x="95" y="203"/>
                  <a:pt x="113" y="189"/>
                </a:cubicBezTo>
                <a:cubicBezTo>
                  <a:pt x="131" y="174"/>
                  <a:pt x="148" y="170"/>
                  <a:pt x="162" y="169"/>
                </a:cubicBezTo>
                <a:cubicBezTo>
                  <a:pt x="173" y="169"/>
                  <a:pt x="223" y="169"/>
                  <a:pt x="233" y="169"/>
                </a:cubicBezTo>
                <a:cubicBezTo>
                  <a:pt x="248" y="170"/>
                  <a:pt x="265" y="174"/>
                  <a:pt x="283" y="189"/>
                </a:cubicBezTo>
                <a:cubicBezTo>
                  <a:pt x="301" y="203"/>
                  <a:pt x="313" y="230"/>
                  <a:pt x="320" y="230"/>
                </a:cubicBezTo>
                <a:cubicBezTo>
                  <a:pt x="327" y="230"/>
                  <a:pt x="332" y="230"/>
                  <a:pt x="347" y="216"/>
                </a:cubicBezTo>
                <a:cubicBezTo>
                  <a:pt x="395" y="165"/>
                  <a:pt x="308" y="36"/>
                  <a:pt x="308" y="36"/>
                </a:cubicBezTo>
                <a:close/>
                <a:moveTo>
                  <a:pt x="208" y="68"/>
                </a:moveTo>
                <a:cubicBezTo>
                  <a:pt x="208" y="62"/>
                  <a:pt x="204" y="57"/>
                  <a:pt x="198" y="57"/>
                </a:cubicBezTo>
                <a:cubicBezTo>
                  <a:pt x="193" y="57"/>
                  <a:pt x="188" y="61"/>
                  <a:pt x="188" y="67"/>
                </a:cubicBezTo>
                <a:cubicBezTo>
                  <a:pt x="188" y="72"/>
                  <a:pt x="192" y="77"/>
                  <a:pt x="197" y="77"/>
                </a:cubicBezTo>
                <a:cubicBezTo>
                  <a:pt x="203" y="77"/>
                  <a:pt x="207" y="73"/>
                  <a:pt x="208" y="68"/>
                </a:cubicBez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0" tIns="45710" rIns="91420" bIns="45710" numCol="1" anchor="t" anchorCtr="0" compatLnSpc="1">
            <a:prstTxWarp prst="textNoShape">
              <a:avLst/>
            </a:prstTxWarp>
          </a:bodyPr>
          <a:lstStyle/>
          <a:p>
            <a:pPr defTabSz="914150">
              <a:defRPr/>
            </a:pPr>
            <a:endParaRPr lang="en-US" sz="900">
              <a:gradFill>
                <a:gsLst>
                  <a:gs pos="0">
                    <a:srgbClr val="505050"/>
                  </a:gs>
                  <a:gs pos="100000">
                    <a:srgbClr val="505050"/>
                  </a:gs>
                </a:gsLst>
              </a:gradFill>
              <a:latin typeface="Segoe UI"/>
            </a:endParaRPr>
          </a:p>
        </p:txBody>
      </p:sp>
      <p:sp>
        <p:nvSpPr>
          <p:cNvPr id="43" name="IoT" title="Icon of five circles that all connect to a center circle">
            <a:extLst>
              <a:ext uri="{FF2B5EF4-FFF2-40B4-BE49-F238E27FC236}">
                <a16:creationId xmlns:a16="http://schemas.microsoft.com/office/drawing/2014/main" id="{BC5AF63A-D977-4069-AC64-979AF2040473}"/>
              </a:ext>
            </a:extLst>
          </p:cNvPr>
          <p:cNvSpPr>
            <a:spLocks noChangeAspect="1" noEditPoints="1"/>
          </p:cNvSpPr>
          <p:nvPr/>
        </p:nvSpPr>
        <p:spPr bwMode="auto">
          <a:xfrm>
            <a:off x="8754059" y="2295450"/>
            <a:ext cx="638921" cy="639944"/>
          </a:xfrm>
          <a:custGeom>
            <a:avLst/>
            <a:gdLst>
              <a:gd name="T0" fmla="*/ 235 w 352"/>
              <a:gd name="T1" fmla="*/ 176 h 352"/>
              <a:gd name="T2" fmla="*/ 176 w 352"/>
              <a:gd name="T3" fmla="*/ 235 h 352"/>
              <a:gd name="T4" fmla="*/ 117 w 352"/>
              <a:gd name="T5" fmla="*/ 176 h 352"/>
              <a:gd name="T6" fmla="*/ 176 w 352"/>
              <a:gd name="T7" fmla="*/ 117 h 352"/>
              <a:gd name="T8" fmla="*/ 235 w 352"/>
              <a:gd name="T9" fmla="*/ 176 h 352"/>
              <a:gd name="T10" fmla="*/ 270 w 352"/>
              <a:gd name="T11" fmla="*/ 0 h 352"/>
              <a:gd name="T12" fmla="*/ 235 w 352"/>
              <a:gd name="T13" fmla="*/ 35 h 352"/>
              <a:gd name="T14" fmla="*/ 270 w 352"/>
              <a:gd name="T15" fmla="*/ 70 h 352"/>
              <a:gd name="T16" fmla="*/ 305 w 352"/>
              <a:gd name="T17" fmla="*/ 35 h 352"/>
              <a:gd name="T18" fmla="*/ 270 w 352"/>
              <a:gd name="T19" fmla="*/ 0 h 352"/>
              <a:gd name="T20" fmla="*/ 82 w 352"/>
              <a:gd name="T21" fmla="*/ 23 h 352"/>
              <a:gd name="T22" fmla="*/ 47 w 352"/>
              <a:gd name="T23" fmla="*/ 59 h 352"/>
              <a:gd name="T24" fmla="*/ 82 w 352"/>
              <a:gd name="T25" fmla="*/ 94 h 352"/>
              <a:gd name="T26" fmla="*/ 117 w 352"/>
              <a:gd name="T27" fmla="*/ 59 h 352"/>
              <a:gd name="T28" fmla="*/ 82 w 352"/>
              <a:gd name="T29" fmla="*/ 23 h 352"/>
              <a:gd name="T30" fmla="*/ 35 w 352"/>
              <a:gd name="T31" fmla="*/ 211 h 352"/>
              <a:gd name="T32" fmla="*/ 0 w 352"/>
              <a:gd name="T33" fmla="*/ 246 h 352"/>
              <a:gd name="T34" fmla="*/ 35 w 352"/>
              <a:gd name="T35" fmla="*/ 282 h 352"/>
              <a:gd name="T36" fmla="*/ 70 w 352"/>
              <a:gd name="T37" fmla="*/ 246 h 352"/>
              <a:gd name="T38" fmla="*/ 35 w 352"/>
              <a:gd name="T39" fmla="*/ 211 h 352"/>
              <a:gd name="T40" fmla="*/ 223 w 352"/>
              <a:gd name="T41" fmla="*/ 282 h 352"/>
              <a:gd name="T42" fmla="*/ 188 w 352"/>
              <a:gd name="T43" fmla="*/ 317 h 352"/>
              <a:gd name="T44" fmla="*/ 223 w 352"/>
              <a:gd name="T45" fmla="*/ 352 h 352"/>
              <a:gd name="T46" fmla="*/ 258 w 352"/>
              <a:gd name="T47" fmla="*/ 317 h 352"/>
              <a:gd name="T48" fmla="*/ 223 w 352"/>
              <a:gd name="T49" fmla="*/ 282 h 352"/>
              <a:gd name="T50" fmla="*/ 317 w 352"/>
              <a:gd name="T51" fmla="*/ 164 h 352"/>
              <a:gd name="T52" fmla="*/ 282 w 352"/>
              <a:gd name="T53" fmla="*/ 199 h 352"/>
              <a:gd name="T54" fmla="*/ 317 w 352"/>
              <a:gd name="T55" fmla="*/ 235 h 352"/>
              <a:gd name="T56" fmla="*/ 352 w 352"/>
              <a:gd name="T57" fmla="*/ 199 h 352"/>
              <a:gd name="T58" fmla="*/ 317 w 352"/>
              <a:gd name="T59" fmla="*/ 164 h 352"/>
              <a:gd name="T60" fmla="*/ 250 w 352"/>
              <a:gd name="T61" fmla="*/ 64 h 352"/>
              <a:gd name="T62" fmla="*/ 209 w 352"/>
              <a:gd name="T63" fmla="*/ 127 h 352"/>
              <a:gd name="T64" fmla="*/ 139 w 352"/>
              <a:gd name="T65" fmla="*/ 130 h 352"/>
              <a:gd name="T66" fmla="*/ 104 w 352"/>
              <a:gd name="T67" fmla="*/ 86 h 352"/>
              <a:gd name="T68" fmla="*/ 67 w 352"/>
              <a:gd name="T69" fmla="*/ 231 h 352"/>
              <a:gd name="T70" fmla="*/ 124 w 352"/>
              <a:gd name="T71" fmla="*/ 202 h 352"/>
              <a:gd name="T72" fmla="*/ 212 w 352"/>
              <a:gd name="T73" fmla="*/ 283 h 352"/>
              <a:gd name="T74" fmla="*/ 195 w 352"/>
              <a:gd name="T75" fmla="*/ 232 h 352"/>
              <a:gd name="T76" fmla="*/ 234 w 352"/>
              <a:gd name="T77" fmla="*/ 186 h 352"/>
              <a:gd name="T78" fmla="*/ 282 w 352"/>
              <a:gd name="T79" fmla="*/ 194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2" h="352">
                <a:moveTo>
                  <a:pt x="235" y="176"/>
                </a:moveTo>
                <a:cubicBezTo>
                  <a:pt x="235" y="208"/>
                  <a:pt x="208" y="235"/>
                  <a:pt x="176" y="235"/>
                </a:cubicBezTo>
                <a:cubicBezTo>
                  <a:pt x="144" y="235"/>
                  <a:pt x="117" y="208"/>
                  <a:pt x="117" y="176"/>
                </a:cubicBezTo>
                <a:cubicBezTo>
                  <a:pt x="117" y="144"/>
                  <a:pt x="144" y="117"/>
                  <a:pt x="176" y="117"/>
                </a:cubicBezTo>
                <a:cubicBezTo>
                  <a:pt x="208" y="117"/>
                  <a:pt x="235" y="144"/>
                  <a:pt x="235" y="176"/>
                </a:cubicBezTo>
                <a:close/>
                <a:moveTo>
                  <a:pt x="270" y="0"/>
                </a:moveTo>
                <a:cubicBezTo>
                  <a:pt x="250" y="0"/>
                  <a:pt x="235" y="16"/>
                  <a:pt x="235" y="35"/>
                </a:cubicBezTo>
                <a:cubicBezTo>
                  <a:pt x="235" y="55"/>
                  <a:pt x="250" y="70"/>
                  <a:pt x="270" y="70"/>
                </a:cubicBezTo>
                <a:cubicBezTo>
                  <a:pt x="289" y="70"/>
                  <a:pt x="305" y="55"/>
                  <a:pt x="305" y="35"/>
                </a:cubicBezTo>
                <a:cubicBezTo>
                  <a:pt x="305" y="16"/>
                  <a:pt x="289" y="0"/>
                  <a:pt x="270" y="0"/>
                </a:cubicBezTo>
                <a:close/>
                <a:moveTo>
                  <a:pt x="82" y="23"/>
                </a:moveTo>
                <a:cubicBezTo>
                  <a:pt x="63" y="23"/>
                  <a:pt x="47" y="39"/>
                  <a:pt x="47" y="59"/>
                </a:cubicBezTo>
                <a:cubicBezTo>
                  <a:pt x="47" y="78"/>
                  <a:pt x="63" y="94"/>
                  <a:pt x="82" y="94"/>
                </a:cubicBezTo>
                <a:cubicBezTo>
                  <a:pt x="102" y="94"/>
                  <a:pt x="117" y="78"/>
                  <a:pt x="117" y="59"/>
                </a:cubicBezTo>
                <a:cubicBezTo>
                  <a:pt x="117" y="39"/>
                  <a:pt x="102" y="23"/>
                  <a:pt x="82" y="23"/>
                </a:cubicBezTo>
                <a:close/>
                <a:moveTo>
                  <a:pt x="35" y="211"/>
                </a:moveTo>
                <a:cubicBezTo>
                  <a:pt x="16" y="211"/>
                  <a:pt x="0" y="227"/>
                  <a:pt x="0" y="246"/>
                </a:cubicBezTo>
                <a:cubicBezTo>
                  <a:pt x="0" y="266"/>
                  <a:pt x="16" y="282"/>
                  <a:pt x="35" y="282"/>
                </a:cubicBezTo>
                <a:cubicBezTo>
                  <a:pt x="55" y="282"/>
                  <a:pt x="70" y="266"/>
                  <a:pt x="70" y="246"/>
                </a:cubicBezTo>
                <a:cubicBezTo>
                  <a:pt x="70" y="227"/>
                  <a:pt x="55" y="211"/>
                  <a:pt x="35" y="211"/>
                </a:cubicBezTo>
                <a:close/>
                <a:moveTo>
                  <a:pt x="223" y="282"/>
                </a:moveTo>
                <a:cubicBezTo>
                  <a:pt x="203" y="282"/>
                  <a:pt x="188" y="297"/>
                  <a:pt x="188" y="317"/>
                </a:cubicBezTo>
                <a:cubicBezTo>
                  <a:pt x="188" y="336"/>
                  <a:pt x="203" y="352"/>
                  <a:pt x="223" y="352"/>
                </a:cubicBezTo>
                <a:cubicBezTo>
                  <a:pt x="242" y="352"/>
                  <a:pt x="258" y="336"/>
                  <a:pt x="258" y="317"/>
                </a:cubicBezTo>
                <a:cubicBezTo>
                  <a:pt x="258" y="297"/>
                  <a:pt x="242" y="282"/>
                  <a:pt x="223" y="282"/>
                </a:cubicBezTo>
                <a:close/>
                <a:moveTo>
                  <a:pt x="317" y="164"/>
                </a:moveTo>
                <a:cubicBezTo>
                  <a:pt x="297" y="164"/>
                  <a:pt x="282" y="180"/>
                  <a:pt x="282" y="199"/>
                </a:cubicBezTo>
                <a:cubicBezTo>
                  <a:pt x="282" y="219"/>
                  <a:pt x="297" y="235"/>
                  <a:pt x="317" y="235"/>
                </a:cubicBezTo>
                <a:cubicBezTo>
                  <a:pt x="336" y="235"/>
                  <a:pt x="352" y="219"/>
                  <a:pt x="352" y="199"/>
                </a:cubicBezTo>
                <a:cubicBezTo>
                  <a:pt x="352" y="180"/>
                  <a:pt x="336" y="164"/>
                  <a:pt x="317" y="164"/>
                </a:cubicBezTo>
                <a:close/>
                <a:moveTo>
                  <a:pt x="250" y="64"/>
                </a:moveTo>
                <a:cubicBezTo>
                  <a:pt x="209" y="127"/>
                  <a:pt x="209" y="127"/>
                  <a:pt x="209" y="127"/>
                </a:cubicBezTo>
                <a:moveTo>
                  <a:pt x="139" y="130"/>
                </a:moveTo>
                <a:cubicBezTo>
                  <a:pt x="104" y="86"/>
                  <a:pt x="104" y="86"/>
                  <a:pt x="104" y="86"/>
                </a:cubicBezTo>
                <a:moveTo>
                  <a:pt x="67" y="231"/>
                </a:moveTo>
                <a:cubicBezTo>
                  <a:pt x="124" y="202"/>
                  <a:pt x="124" y="202"/>
                  <a:pt x="124" y="202"/>
                </a:cubicBezTo>
                <a:moveTo>
                  <a:pt x="212" y="283"/>
                </a:moveTo>
                <a:cubicBezTo>
                  <a:pt x="195" y="232"/>
                  <a:pt x="195" y="232"/>
                  <a:pt x="195" y="232"/>
                </a:cubicBezTo>
                <a:moveTo>
                  <a:pt x="234" y="186"/>
                </a:moveTo>
                <a:cubicBezTo>
                  <a:pt x="282" y="194"/>
                  <a:pt x="282" y="194"/>
                  <a:pt x="282" y="194"/>
                </a:cubicBezTo>
              </a:path>
            </a:pathLst>
          </a:custGeom>
          <a:noFill/>
          <a:ln w="15875" cap="sq">
            <a:solidFill>
              <a:schemeClr val="bg1"/>
            </a:solidFill>
            <a:prstDash val="solid"/>
          </a:ln>
          <a:extLst>
            <a:ext uri="{909E8E84-426E-40DD-AFC4-6F175D3DCCD1}">
              <a14:hiddenFill xmlns:a14="http://schemas.microsoft.com/office/drawing/2010/main">
                <a:solidFill>
                  <a:srgbClr val="FFFFFF"/>
                </a:solidFill>
              </a14:hiddenFill>
            </a:ext>
          </a:extLst>
        </p:spPr>
        <p:txBody>
          <a:bodyPr vert="horz" wrap="square" lIns="91420" tIns="45710" rIns="91420" bIns="45710" numCol="1" anchor="t" anchorCtr="0" compatLnSpc="1">
            <a:prstTxWarp prst="textNoShape">
              <a:avLst/>
            </a:prstTxWarp>
          </a:bodyPr>
          <a:lstStyle/>
          <a:p>
            <a:pPr defTabSz="914150">
              <a:defRPr/>
            </a:pPr>
            <a:endParaRPr lang="en-US" sz="1765">
              <a:gradFill>
                <a:gsLst>
                  <a:gs pos="0">
                    <a:srgbClr val="505050"/>
                  </a:gs>
                  <a:gs pos="100000">
                    <a:srgbClr val="505050"/>
                  </a:gs>
                </a:gsLst>
              </a:gradFill>
              <a:latin typeface="Segoe UI"/>
            </a:endParaRPr>
          </a:p>
        </p:txBody>
      </p:sp>
      <p:sp>
        <p:nvSpPr>
          <p:cNvPr id="44" name="brain_3" title="Icon of a brain">
            <a:extLst>
              <a:ext uri="{FF2B5EF4-FFF2-40B4-BE49-F238E27FC236}">
                <a16:creationId xmlns:a16="http://schemas.microsoft.com/office/drawing/2014/main" id="{8E285D5D-07B7-4728-91AF-E6F47C326666}"/>
              </a:ext>
            </a:extLst>
          </p:cNvPr>
          <p:cNvSpPr>
            <a:spLocks noChangeAspect="1" noEditPoints="1"/>
          </p:cNvSpPr>
          <p:nvPr/>
        </p:nvSpPr>
        <p:spPr bwMode="auto">
          <a:xfrm>
            <a:off x="10264706" y="2295450"/>
            <a:ext cx="595147" cy="639944"/>
          </a:xfrm>
          <a:custGeom>
            <a:avLst/>
            <a:gdLst>
              <a:gd name="T0" fmla="*/ 68 w 315"/>
              <a:gd name="T1" fmla="*/ 292 h 338"/>
              <a:gd name="T2" fmla="*/ 24 w 315"/>
              <a:gd name="T3" fmla="*/ 231 h 338"/>
              <a:gd name="T4" fmla="*/ 28 w 315"/>
              <a:gd name="T5" fmla="*/ 126 h 338"/>
              <a:gd name="T6" fmla="*/ 68 w 315"/>
              <a:gd name="T7" fmla="*/ 46 h 338"/>
              <a:gd name="T8" fmla="*/ 113 w 315"/>
              <a:gd name="T9" fmla="*/ 0 h 338"/>
              <a:gd name="T10" fmla="*/ 158 w 315"/>
              <a:gd name="T11" fmla="*/ 293 h 338"/>
              <a:gd name="T12" fmla="*/ 248 w 315"/>
              <a:gd name="T13" fmla="*/ 292 h 338"/>
              <a:gd name="T14" fmla="*/ 292 w 315"/>
              <a:gd name="T15" fmla="*/ 231 h 338"/>
              <a:gd name="T16" fmla="*/ 287 w 315"/>
              <a:gd name="T17" fmla="*/ 126 h 338"/>
              <a:gd name="T18" fmla="*/ 248 w 315"/>
              <a:gd name="T19" fmla="*/ 46 h 338"/>
              <a:gd name="T20" fmla="*/ 203 w 315"/>
              <a:gd name="T21" fmla="*/ 0 h 338"/>
              <a:gd name="T22" fmla="*/ 158 w 315"/>
              <a:gd name="T23" fmla="*/ 293 h 338"/>
              <a:gd name="T24" fmla="*/ 90 w 315"/>
              <a:gd name="T25" fmla="*/ 293 h 338"/>
              <a:gd name="T26" fmla="*/ 248 w 315"/>
              <a:gd name="T27" fmla="*/ 293 h 338"/>
              <a:gd name="T28" fmla="*/ 68 w 315"/>
              <a:gd name="T29" fmla="*/ 180 h 338"/>
              <a:gd name="T30" fmla="*/ 90 w 315"/>
              <a:gd name="T31" fmla="*/ 203 h 338"/>
              <a:gd name="T32" fmla="*/ 158 w 315"/>
              <a:gd name="T33" fmla="*/ 225 h 338"/>
              <a:gd name="T34" fmla="*/ 225 w 315"/>
              <a:gd name="T35" fmla="*/ 203 h 338"/>
              <a:gd name="T36" fmla="*/ 248 w 315"/>
              <a:gd name="T37" fmla="*/ 180 h 338"/>
              <a:gd name="T38" fmla="*/ 79 w 315"/>
              <a:gd name="T39" fmla="*/ 90 h 338"/>
              <a:gd name="T40" fmla="*/ 113 w 315"/>
              <a:gd name="T41" fmla="*/ 113 h 338"/>
              <a:gd name="T42" fmla="*/ 135 w 315"/>
              <a:gd name="T43" fmla="*/ 135 h 338"/>
              <a:gd name="T44" fmla="*/ 203 w 315"/>
              <a:gd name="T45" fmla="*/ 113 h 338"/>
              <a:gd name="T46" fmla="*/ 225 w 315"/>
              <a:gd name="T47" fmla="*/ 90 h 338"/>
              <a:gd name="T48" fmla="*/ 24 w 315"/>
              <a:gd name="T49" fmla="*/ 231 h 338"/>
              <a:gd name="T50" fmla="*/ 248 w 315"/>
              <a:gd name="T51" fmla="*/ 248 h 338"/>
              <a:gd name="T52" fmla="*/ 28 w 315"/>
              <a:gd name="T53" fmla="*/ 126 h 338"/>
              <a:gd name="T54" fmla="*/ 243 w 315"/>
              <a:gd name="T55" fmla="*/ 126 h 338"/>
              <a:gd name="T56" fmla="*/ 68 w 315"/>
              <a:gd name="T57" fmla="*/ 45 h 338"/>
              <a:gd name="T58" fmla="*/ 248 w 315"/>
              <a:gd name="T59" fmla="*/ 45 h 338"/>
              <a:gd name="T60" fmla="*/ 135 w 315"/>
              <a:gd name="T61" fmla="*/ 293 h 338"/>
              <a:gd name="T62" fmla="*/ 68 w 315"/>
              <a:gd name="T63" fmla="*/ 293 h 338"/>
              <a:gd name="T64" fmla="*/ 101 w 315"/>
              <a:gd name="T65" fmla="*/ 338 h 338"/>
              <a:gd name="T66" fmla="*/ 158 w 315"/>
              <a:gd name="T67" fmla="*/ 315 h 338"/>
              <a:gd name="T68" fmla="*/ 158 w 315"/>
              <a:gd name="T69" fmla="*/ 293 h 338"/>
              <a:gd name="T70" fmla="*/ 180 w 315"/>
              <a:gd name="T71" fmla="*/ 338 h 338"/>
              <a:gd name="T72" fmla="*/ 248 w 315"/>
              <a:gd name="T73" fmla="*/ 304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5" h="338">
                <a:moveTo>
                  <a:pt x="68" y="293"/>
                </a:moveTo>
                <a:cubicBezTo>
                  <a:pt x="68" y="293"/>
                  <a:pt x="68" y="292"/>
                  <a:pt x="68" y="292"/>
                </a:cubicBezTo>
                <a:cubicBezTo>
                  <a:pt x="42" y="289"/>
                  <a:pt x="23" y="268"/>
                  <a:pt x="23" y="242"/>
                </a:cubicBezTo>
                <a:cubicBezTo>
                  <a:pt x="23" y="238"/>
                  <a:pt x="23" y="235"/>
                  <a:pt x="24" y="231"/>
                </a:cubicBezTo>
                <a:cubicBezTo>
                  <a:pt x="10" y="219"/>
                  <a:pt x="0" y="201"/>
                  <a:pt x="0" y="180"/>
                </a:cubicBezTo>
                <a:cubicBezTo>
                  <a:pt x="0" y="158"/>
                  <a:pt x="11" y="138"/>
                  <a:pt x="28" y="126"/>
                </a:cubicBezTo>
                <a:cubicBezTo>
                  <a:pt x="25" y="118"/>
                  <a:pt x="23" y="110"/>
                  <a:pt x="23" y="102"/>
                </a:cubicBezTo>
                <a:cubicBezTo>
                  <a:pt x="23" y="74"/>
                  <a:pt x="42" y="52"/>
                  <a:pt x="68" y="46"/>
                </a:cubicBezTo>
                <a:cubicBezTo>
                  <a:pt x="68" y="46"/>
                  <a:pt x="68" y="46"/>
                  <a:pt x="68" y="45"/>
                </a:cubicBezTo>
                <a:cubicBezTo>
                  <a:pt x="68" y="20"/>
                  <a:pt x="88" y="0"/>
                  <a:pt x="113" y="0"/>
                </a:cubicBezTo>
                <a:cubicBezTo>
                  <a:pt x="138" y="0"/>
                  <a:pt x="158" y="20"/>
                  <a:pt x="158" y="45"/>
                </a:cubicBezTo>
                <a:cubicBezTo>
                  <a:pt x="158" y="293"/>
                  <a:pt x="158" y="293"/>
                  <a:pt x="158" y="293"/>
                </a:cubicBezTo>
                <a:moveTo>
                  <a:pt x="248" y="293"/>
                </a:moveTo>
                <a:cubicBezTo>
                  <a:pt x="248" y="293"/>
                  <a:pt x="248" y="292"/>
                  <a:pt x="248" y="292"/>
                </a:cubicBezTo>
                <a:cubicBezTo>
                  <a:pt x="273" y="289"/>
                  <a:pt x="293" y="268"/>
                  <a:pt x="293" y="242"/>
                </a:cubicBezTo>
                <a:cubicBezTo>
                  <a:pt x="293" y="238"/>
                  <a:pt x="292" y="235"/>
                  <a:pt x="292" y="231"/>
                </a:cubicBezTo>
                <a:cubicBezTo>
                  <a:pt x="306" y="219"/>
                  <a:pt x="315" y="201"/>
                  <a:pt x="315" y="180"/>
                </a:cubicBezTo>
                <a:cubicBezTo>
                  <a:pt x="315" y="158"/>
                  <a:pt x="304" y="138"/>
                  <a:pt x="287" y="126"/>
                </a:cubicBezTo>
                <a:cubicBezTo>
                  <a:pt x="291" y="118"/>
                  <a:pt x="293" y="110"/>
                  <a:pt x="293" y="102"/>
                </a:cubicBezTo>
                <a:cubicBezTo>
                  <a:pt x="293" y="74"/>
                  <a:pt x="273" y="52"/>
                  <a:pt x="248" y="46"/>
                </a:cubicBezTo>
                <a:cubicBezTo>
                  <a:pt x="248" y="46"/>
                  <a:pt x="248" y="46"/>
                  <a:pt x="248" y="45"/>
                </a:cubicBezTo>
                <a:cubicBezTo>
                  <a:pt x="248" y="20"/>
                  <a:pt x="228" y="0"/>
                  <a:pt x="203" y="0"/>
                </a:cubicBezTo>
                <a:cubicBezTo>
                  <a:pt x="178" y="0"/>
                  <a:pt x="158" y="20"/>
                  <a:pt x="158" y="45"/>
                </a:cubicBezTo>
                <a:cubicBezTo>
                  <a:pt x="158" y="293"/>
                  <a:pt x="158" y="293"/>
                  <a:pt x="158" y="293"/>
                </a:cubicBezTo>
                <a:moveTo>
                  <a:pt x="68" y="293"/>
                </a:moveTo>
                <a:cubicBezTo>
                  <a:pt x="90" y="293"/>
                  <a:pt x="90" y="293"/>
                  <a:pt x="90" y="293"/>
                </a:cubicBezTo>
                <a:moveTo>
                  <a:pt x="225" y="293"/>
                </a:moveTo>
                <a:cubicBezTo>
                  <a:pt x="248" y="293"/>
                  <a:pt x="248" y="293"/>
                  <a:pt x="248" y="293"/>
                </a:cubicBezTo>
                <a:moveTo>
                  <a:pt x="56" y="180"/>
                </a:moveTo>
                <a:cubicBezTo>
                  <a:pt x="68" y="180"/>
                  <a:pt x="68" y="180"/>
                  <a:pt x="68" y="180"/>
                </a:cubicBezTo>
                <a:cubicBezTo>
                  <a:pt x="80" y="180"/>
                  <a:pt x="90" y="190"/>
                  <a:pt x="90" y="203"/>
                </a:cubicBezTo>
                <a:cubicBezTo>
                  <a:pt x="90" y="203"/>
                  <a:pt x="90" y="203"/>
                  <a:pt x="90" y="203"/>
                </a:cubicBezTo>
                <a:cubicBezTo>
                  <a:pt x="90" y="215"/>
                  <a:pt x="100" y="225"/>
                  <a:pt x="113" y="225"/>
                </a:cubicBezTo>
                <a:cubicBezTo>
                  <a:pt x="158" y="225"/>
                  <a:pt x="158" y="225"/>
                  <a:pt x="158" y="225"/>
                </a:cubicBezTo>
                <a:cubicBezTo>
                  <a:pt x="203" y="225"/>
                  <a:pt x="203" y="225"/>
                  <a:pt x="203" y="225"/>
                </a:cubicBezTo>
                <a:cubicBezTo>
                  <a:pt x="215" y="225"/>
                  <a:pt x="225" y="215"/>
                  <a:pt x="225" y="203"/>
                </a:cubicBezTo>
                <a:cubicBezTo>
                  <a:pt x="225" y="203"/>
                  <a:pt x="225" y="203"/>
                  <a:pt x="225" y="203"/>
                </a:cubicBezTo>
                <a:cubicBezTo>
                  <a:pt x="225" y="190"/>
                  <a:pt x="235" y="180"/>
                  <a:pt x="248" y="180"/>
                </a:cubicBezTo>
                <a:cubicBezTo>
                  <a:pt x="259" y="180"/>
                  <a:pt x="259" y="180"/>
                  <a:pt x="259" y="180"/>
                </a:cubicBezTo>
                <a:moveTo>
                  <a:pt x="79" y="90"/>
                </a:moveTo>
                <a:cubicBezTo>
                  <a:pt x="90" y="90"/>
                  <a:pt x="90" y="90"/>
                  <a:pt x="90" y="90"/>
                </a:cubicBezTo>
                <a:cubicBezTo>
                  <a:pt x="103" y="90"/>
                  <a:pt x="113" y="100"/>
                  <a:pt x="113" y="113"/>
                </a:cubicBezTo>
                <a:cubicBezTo>
                  <a:pt x="113" y="113"/>
                  <a:pt x="113" y="113"/>
                  <a:pt x="113" y="113"/>
                </a:cubicBezTo>
                <a:cubicBezTo>
                  <a:pt x="113" y="125"/>
                  <a:pt x="123" y="135"/>
                  <a:pt x="135" y="135"/>
                </a:cubicBezTo>
                <a:cubicBezTo>
                  <a:pt x="180" y="135"/>
                  <a:pt x="180" y="135"/>
                  <a:pt x="180" y="135"/>
                </a:cubicBezTo>
                <a:cubicBezTo>
                  <a:pt x="193" y="135"/>
                  <a:pt x="203" y="125"/>
                  <a:pt x="203" y="113"/>
                </a:cubicBezTo>
                <a:cubicBezTo>
                  <a:pt x="203" y="113"/>
                  <a:pt x="203" y="113"/>
                  <a:pt x="203" y="113"/>
                </a:cubicBezTo>
                <a:cubicBezTo>
                  <a:pt x="203" y="100"/>
                  <a:pt x="213" y="90"/>
                  <a:pt x="225" y="90"/>
                </a:cubicBezTo>
                <a:cubicBezTo>
                  <a:pt x="236" y="90"/>
                  <a:pt x="236" y="90"/>
                  <a:pt x="236" y="90"/>
                </a:cubicBezTo>
                <a:moveTo>
                  <a:pt x="24" y="231"/>
                </a:moveTo>
                <a:cubicBezTo>
                  <a:pt x="36" y="242"/>
                  <a:pt x="51" y="248"/>
                  <a:pt x="68" y="248"/>
                </a:cubicBezTo>
                <a:moveTo>
                  <a:pt x="248" y="248"/>
                </a:moveTo>
                <a:cubicBezTo>
                  <a:pt x="265" y="248"/>
                  <a:pt x="280" y="242"/>
                  <a:pt x="292" y="231"/>
                </a:cubicBezTo>
                <a:moveTo>
                  <a:pt x="28" y="126"/>
                </a:moveTo>
                <a:cubicBezTo>
                  <a:pt x="73" y="126"/>
                  <a:pt x="73" y="126"/>
                  <a:pt x="73" y="126"/>
                </a:cubicBezTo>
                <a:moveTo>
                  <a:pt x="243" y="126"/>
                </a:moveTo>
                <a:cubicBezTo>
                  <a:pt x="288" y="126"/>
                  <a:pt x="288" y="126"/>
                  <a:pt x="288" y="126"/>
                </a:cubicBezTo>
                <a:moveTo>
                  <a:pt x="68" y="45"/>
                </a:moveTo>
                <a:cubicBezTo>
                  <a:pt x="101" y="45"/>
                  <a:pt x="101" y="45"/>
                  <a:pt x="101" y="45"/>
                </a:cubicBezTo>
                <a:moveTo>
                  <a:pt x="248" y="45"/>
                </a:moveTo>
                <a:cubicBezTo>
                  <a:pt x="214" y="45"/>
                  <a:pt x="214" y="45"/>
                  <a:pt x="214" y="45"/>
                </a:cubicBezTo>
                <a:moveTo>
                  <a:pt x="135" y="293"/>
                </a:moveTo>
                <a:cubicBezTo>
                  <a:pt x="180" y="293"/>
                  <a:pt x="180" y="293"/>
                  <a:pt x="180" y="293"/>
                </a:cubicBezTo>
                <a:moveTo>
                  <a:pt x="68" y="293"/>
                </a:moveTo>
                <a:cubicBezTo>
                  <a:pt x="68" y="304"/>
                  <a:pt x="68" y="304"/>
                  <a:pt x="68" y="304"/>
                </a:cubicBezTo>
                <a:cubicBezTo>
                  <a:pt x="68" y="323"/>
                  <a:pt x="83" y="338"/>
                  <a:pt x="101" y="338"/>
                </a:cubicBezTo>
                <a:cubicBezTo>
                  <a:pt x="135" y="338"/>
                  <a:pt x="135" y="338"/>
                  <a:pt x="135" y="338"/>
                </a:cubicBezTo>
                <a:cubicBezTo>
                  <a:pt x="148" y="338"/>
                  <a:pt x="158" y="328"/>
                  <a:pt x="158" y="315"/>
                </a:cubicBezTo>
                <a:cubicBezTo>
                  <a:pt x="158" y="293"/>
                  <a:pt x="158" y="293"/>
                  <a:pt x="158" y="293"/>
                </a:cubicBezTo>
                <a:moveTo>
                  <a:pt x="158" y="293"/>
                </a:moveTo>
                <a:cubicBezTo>
                  <a:pt x="158" y="315"/>
                  <a:pt x="158" y="315"/>
                  <a:pt x="158" y="315"/>
                </a:cubicBezTo>
                <a:cubicBezTo>
                  <a:pt x="158" y="328"/>
                  <a:pt x="168" y="338"/>
                  <a:pt x="180" y="338"/>
                </a:cubicBezTo>
                <a:cubicBezTo>
                  <a:pt x="214" y="338"/>
                  <a:pt x="214" y="338"/>
                  <a:pt x="214" y="338"/>
                </a:cubicBezTo>
                <a:cubicBezTo>
                  <a:pt x="233" y="338"/>
                  <a:pt x="248" y="323"/>
                  <a:pt x="248" y="304"/>
                </a:cubicBezTo>
                <a:cubicBezTo>
                  <a:pt x="248" y="293"/>
                  <a:pt x="248" y="293"/>
                  <a:pt x="248" y="293"/>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0" tIns="45710" rIns="91420" bIns="45710" numCol="1" anchor="t" anchorCtr="0" compatLnSpc="1">
            <a:prstTxWarp prst="textNoShape">
              <a:avLst/>
            </a:prstTxWarp>
          </a:bodyPr>
          <a:lstStyle/>
          <a:p>
            <a:pPr defTabSz="914150">
              <a:defRPr/>
            </a:pPr>
            <a:endParaRPr lang="en-US" sz="1765">
              <a:solidFill>
                <a:srgbClr val="1A1A1A"/>
              </a:solidFill>
              <a:latin typeface="Segoe UI"/>
            </a:endParaRPr>
          </a:p>
        </p:txBody>
      </p:sp>
      <p:sp>
        <p:nvSpPr>
          <p:cNvPr id="36" name="TextBox 35">
            <a:extLst>
              <a:ext uri="{FF2B5EF4-FFF2-40B4-BE49-F238E27FC236}">
                <a16:creationId xmlns:a16="http://schemas.microsoft.com/office/drawing/2014/main" id="{110F6BFC-0537-405F-AA69-73526DB52A6C}"/>
              </a:ext>
            </a:extLst>
          </p:cNvPr>
          <p:cNvSpPr txBox="1"/>
          <p:nvPr/>
        </p:nvSpPr>
        <p:spPr>
          <a:xfrm>
            <a:off x="5362674" y="4876471"/>
            <a:ext cx="1418981" cy="1418981"/>
          </a:xfrm>
          <a:prstGeom prst="rect">
            <a:avLst/>
          </a:prstGeom>
          <a:solidFill>
            <a:srgbClr val="512BD4"/>
          </a:solidFill>
        </p:spPr>
        <p:txBody>
          <a:bodyPr wrap="square" lIns="0" tIns="0" rIns="0" bIns="0" rtlCol="0" anchor="ctr" anchorCtr="0">
            <a:noAutofit/>
          </a:bodyPr>
          <a:lstStyle/>
          <a:p>
            <a:pPr algn="ctr" defTabSz="914358">
              <a:lnSpc>
                <a:spcPct val="90000"/>
              </a:lnSpc>
              <a:spcAft>
                <a:spcPts val="600"/>
              </a:spcAft>
              <a:defRPr/>
            </a:pPr>
            <a:r>
              <a:rPr lang="en-US" sz="4000">
                <a:solidFill>
                  <a:srgbClr val="FFFFFF"/>
                </a:solidFill>
                <a:latin typeface="Segoe UI Light"/>
              </a:rPr>
              <a:t>.NET</a:t>
            </a:r>
          </a:p>
        </p:txBody>
      </p:sp>
    </p:spTree>
    <p:extLst>
      <p:ext uri="{BB962C8B-B14F-4D97-AF65-F5344CB8AC3E}">
        <p14:creationId xmlns:p14="http://schemas.microsoft.com/office/powerpoint/2010/main" val="28296134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fade">
                                      <p:cBhvr>
                                        <p:cTn id="13" dur="500"/>
                                        <p:tgtEl>
                                          <p:spTgt spid="38"/>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fade">
                                      <p:cBhvr>
                                        <p:cTn id="20" dur="500"/>
                                        <p:tgtEl>
                                          <p:spTgt spid="15"/>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9"/>
                                        </p:tgtEl>
                                        <p:attrNameLst>
                                          <p:attrName>style.visibility</p:attrName>
                                        </p:attrNameLst>
                                      </p:cBhvr>
                                      <p:to>
                                        <p:strVal val="visible"/>
                                      </p:to>
                                    </p:set>
                                    <p:animEffect transition="in" filter="fade">
                                      <p:cBhvr>
                                        <p:cTn id="23" dur="500"/>
                                        <p:tgtEl>
                                          <p:spTgt spid="39"/>
                                        </p:tgtEl>
                                      </p:cBhvr>
                                    </p:animEffect>
                                  </p:childTnLst>
                                </p:cTn>
                              </p:par>
                            </p:childTnLst>
                          </p:cTn>
                        </p:par>
                        <p:par>
                          <p:cTn id="24" fill="hold">
                            <p:stCondLst>
                              <p:cond delay="1000"/>
                            </p:stCondLst>
                            <p:childTnLst>
                              <p:par>
                                <p:cTn id="25" presetID="10" presetClass="entr" presetSubtype="0" fill="hold" grpId="0" nodeType="after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fade">
                                      <p:cBhvr>
                                        <p:cTn id="30" dur="500"/>
                                        <p:tgtEl>
                                          <p:spTgt spid="16"/>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40"/>
                                        </p:tgtEl>
                                        <p:attrNameLst>
                                          <p:attrName>style.visibility</p:attrName>
                                        </p:attrNameLst>
                                      </p:cBhvr>
                                      <p:to>
                                        <p:strVal val="visible"/>
                                      </p:to>
                                    </p:set>
                                    <p:animEffect transition="in" filter="fade">
                                      <p:cBhvr>
                                        <p:cTn id="33" dur="500"/>
                                        <p:tgtEl>
                                          <p:spTgt spid="40"/>
                                        </p:tgtEl>
                                      </p:cBhvr>
                                    </p:animEffect>
                                  </p:childTnLst>
                                </p:cTn>
                              </p:par>
                            </p:childTnLst>
                          </p:cTn>
                        </p:par>
                        <p:par>
                          <p:cTn id="34" fill="hold">
                            <p:stCondLst>
                              <p:cond delay="1500"/>
                            </p:stCondLst>
                            <p:childTnLst>
                              <p:par>
                                <p:cTn id="35" presetID="10" presetClass="entr" presetSubtype="0" fill="hold" grpId="0" nodeType="after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fade">
                                      <p:cBhvr>
                                        <p:cTn id="37" dur="500"/>
                                        <p:tgtEl>
                                          <p:spTgt spid="9"/>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fade">
                                      <p:cBhvr>
                                        <p:cTn id="40" dur="500"/>
                                        <p:tgtEl>
                                          <p:spTgt spid="17"/>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41"/>
                                        </p:tgtEl>
                                        <p:attrNameLst>
                                          <p:attrName>style.visibility</p:attrName>
                                        </p:attrNameLst>
                                      </p:cBhvr>
                                      <p:to>
                                        <p:strVal val="visible"/>
                                      </p:to>
                                    </p:set>
                                    <p:animEffect transition="in" filter="fade">
                                      <p:cBhvr>
                                        <p:cTn id="43" dur="500"/>
                                        <p:tgtEl>
                                          <p:spTgt spid="41"/>
                                        </p:tgtEl>
                                      </p:cBhvr>
                                    </p:animEffect>
                                  </p:childTnLst>
                                </p:cTn>
                              </p:par>
                            </p:childTnLst>
                          </p:cTn>
                        </p:par>
                        <p:par>
                          <p:cTn id="44" fill="hold">
                            <p:stCondLst>
                              <p:cond delay="2000"/>
                            </p:stCondLst>
                            <p:childTnLst>
                              <p:par>
                                <p:cTn id="45" presetID="10" presetClass="entr" presetSubtype="0" fill="hold" grpId="0" nodeType="afterEffect">
                                  <p:stCondLst>
                                    <p:cond delay="0"/>
                                  </p:stCondLst>
                                  <p:childTnLst>
                                    <p:set>
                                      <p:cBhvr>
                                        <p:cTn id="46" dur="1" fill="hold">
                                          <p:stCondLst>
                                            <p:cond delay="0"/>
                                          </p:stCondLst>
                                        </p:cTn>
                                        <p:tgtEl>
                                          <p:spTgt spid="10"/>
                                        </p:tgtEl>
                                        <p:attrNameLst>
                                          <p:attrName>style.visibility</p:attrName>
                                        </p:attrNameLst>
                                      </p:cBhvr>
                                      <p:to>
                                        <p:strVal val="visible"/>
                                      </p:to>
                                    </p:set>
                                    <p:animEffect transition="in" filter="fade">
                                      <p:cBhvr>
                                        <p:cTn id="47" dur="500"/>
                                        <p:tgtEl>
                                          <p:spTgt spid="10"/>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8"/>
                                        </p:tgtEl>
                                        <p:attrNameLst>
                                          <p:attrName>style.visibility</p:attrName>
                                        </p:attrNameLst>
                                      </p:cBhvr>
                                      <p:to>
                                        <p:strVal val="visible"/>
                                      </p:to>
                                    </p:set>
                                    <p:animEffect transition="in" filter="fade">
                                      <p:cBhvr>
                                        <p:cTn id="50" dur="500"/>
                                        <p:tgtEl>
                                          <p:spTgt spid="18"/>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42"/>
                                        </p:tgtEl>
                                        <p:attrNameLst>
                                          <p:attrName>style.visibility</p:attrName>
                                        </p:attrNameLst>
                                      </p:cBhvr>
                                      <p:to>
                                        <p:strVal val="visible"/>
                                      </p:to>
                                    </p:set>
                                    <p:animEffect transition="in" filter="fade">
                                      <p:cBhvr>
                                        <p:cTn id="53" dur="500"/>
                                        <p:tgtEl>
                                          <p:spTgt spid="42"/>
                                        </p:tgtEl>
                                      </p:cBhvr>
                                    </p:animEffect>
                                  </p:childTnLst>
                                </p:cTn>
                              </p:par>
                            </p:childTnLst>
                          </p:cTn>
                        </p:par>
                        <p:par>
                          <p:cTn id="54" fill="hold">
                            <p:stCondLst>
                              <p:cond delay="2500"/>
                            </p:stCondLst>
                            <p:childTnLst>
                              <p:par>
                                <p:cTn id="55" presetID="10" presetClass="entr" presetSubtype="0" fill="hold" grpId="0" nodeType="afterEffect">
                                  <p:stCondLst>
                                    <p:cond delay="0"/>
                                  </p:stCondLst>
                                  <p:childTnLst>
                                    <p:set>
                                      <p:cBhvr>
                                        <p:cTn id="56" dur="1" fill="hold">
                                          <p:stCondLst>
                                            <p:cond delay="0"/>
                                          </p:stCondLst>
                                        </p:cTn>
                                        <p:tgtEl>
                                          <p:spTgt spid="11"/>
                                        </p:tgtEl>
                                        <p:attrNameLst>
                                          <p:attrName>style.visibility</p:attrName>
                                        </p:attrNameLst>
                                      </p:cBhvr>
                                      <p:to>
                                        <p:strVal val="visible"/>
                                      </p:to>
                                    </p:set>
                                    <p:animEffect transition="in" filter="fade">
                                      <p:cBhvr>
                                        <p:cTn id="57" dur="500"/>
                                        <p:tgtEl>
                                          <p:spTgt spid="11"/>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19"/>
                                        </p:tgtEl>
                                        <p:attrNameLst>
                                          <p:attrName>style.visibility</p:attrName>
                                        </p:attrNameLst>
                                      </p:cBhvr>
                                      <p:to>
                                        <p:strVal val="visible"/>
                                      </p:to>
                                    </p:set>
                                    <p:animEffect transition="in" filter="fade">
                                      <p:cBhvr>
                                        <p:cTn id="60" dur="500"/>
                                        <p:tgtEl>
                                          <p:spTgt spid="19"/>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43"/>
                                        </p:tgtEl>
                                        <p:attrNameLst>
                                          <p:attrName>style.visibility</p:attrName>
                                        </p:attrNameLst>
                                      </p:cBhvr>
                                      <p:to>
                                        <p:strVal val="visible"/>
                                      </p:to>
                                    </p:set>
                                    <p:animEffect transition="in" filter="fade">
                                      <p:cBhvr>
                                        <p:cTn id="63" dur="500"/>
                                        <p:tgtEl>
                                          <p:spTgt spid="43"/>
                                        </p:tgtEl>
                                      </p:cBhvr>
                                    </p:animEffect>
                                  </p:childTnLst>
                                </p:cTn>
                              </p:par>
                            </p:childTnLst>
                          </p:cTn>
                        </p:par>
                        <p:par>
                          <p:cTn id="64" fill="hold">
                            <p:stCondLst>
                              <p:cond delay="3000"/>
                            </p:stCondLst>
                            <p:childTnLst>
                              <p:par>
                                <p:cTn id="65" presetID="10" presetClass="entr" presetSubtype="0" fill="hold" grpId="0" nodeType="afterEffect">
                                  <p:stCondLst>
                                    <p:cond delay="0"/>
                                  </p:stCondLst>
                                  <p:childTnLst>
                                    <p:set>
                                      <p:cBhvr>
                                        <p:cTn id="66" dur="1" fill="hold">
                                          <p:stCondLst>
                                            <p:cond delay="0"/>
                                          </p:stCondLst>
                                        </p:cTn>
                                        <p:tgtEl>
                                          <p:spTgt spid="6"/>
                                        </p:tgtEl>
                                        <p:attrNameLst>
                                          <p:attrName>style.visibility</p:attrName>
                                        </p:attrNameLst>
                                      </p:cBhvr>
                                      <p:to>
                                        <p:strVal val="visible"/>
                                      </p:to>
                                    </p:set>
                                    <p:animEffect transition="in" filter="fade">
                                      <p:cBhvr>
                                        <p:cTn id="67" dur="500"/>
                                        <p:tgtEl>
                                          <p:spTgt spid="6"/>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20"/>
                                        </p:tgtEl>
                                        <p:attrNameLst>
                                          <p:attrName>style.visibility</p:attrName>
                                        </p:attrNameLst>
                                      </p:cBhvr>
                                      <p:to>
                                        <p:strVal val="visible"/>
                                      </p:to>
                                    </p:set>
                                    <p:animEffect transition="in" filter="fade">
                                      <p:cBhvr>
                                        <p:cTn id="70" dur="500"/>
                                        <p:tgtEl>
                                          <p:spTgt spid="20"/>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44"/>
                                        </p:tgtEl>
                                        <p:attrNameLst>
                                          <p:attrName>style.visibility</p:attrName>
                                        </p:attrNameLst>
                                      </p:cBhvr>
                                      <p:to>
                                        <p:strVal val="visible"/>
                                      </p:to>
                                    </p:set>
                                    <p:animEffect transition="in" filter="fade">
                                      <p:cBhvr>
                                        <p:cTn id="73" dur="500"/>
                                        <p:tgtEl>
                                          <p:spTgt spid="44"/>
                                        </p:tgtEl>
                                      </p:cBhvr>
                                    </p:animEffect>
                                  </p:childTnLst>
                                </p:cTn>
                              </p:par>
                            </p:childTnLst>
                          </p:cTn>
                        </p:par>
                        <p:par>
                          <p:cTn id="74" fill="hold">
                            <p:stCondLst>
                              <p:cond delay="3500"/>
                            </p:stCondLst>
                            <p:childTnLst>
                              <p:par>
                                <p:cTn id="75" presetID="10" presetClass="entr" presetSubtype="0" fill="hold" nodeType="afterEffect">
                                  <p:stCondLst>
                                    <p:cond delay="0"/>
                                  </p:stCondLst>
                                  <p:childTnLst>
                                    <p:set>
                                      <p:cBhvr>
                                        <p:cTn id="76" dur="1" fill="hold">
                                          <p:stCondLst>
                                            <p:cond delay="0"/>
                                          </p:stCondLst>
                                        </p:cTn>
                                        <p:tgtEl>
                                          <p:spTgt spid="29"/>
                                        </p:tgtEl>
                                        <p:attrNameLst>
                                          <p:attrName>style.visibility</p:attrName>
                                        </p:attrNameLst>
                                      </p:cBhvr>
                                      <p:to>
                                        <p:strVal val="visible"/>
                                      </p:to>
                                    </p:set>
                                    <p:animEffect transition="in" filter="fade">
                                      <p:cBhvr>
                                        <p:cTn id="77" dur="200"/>
                                        <p:tgtEl>
                                          <p:spTgt spid="29"/>
                                        </p:tgtEl>
                                      </p:cBhvr>
                                    </p:animEffect>
                                  </p:childTnLst>
                                </p:cTn>
                              </p:par>
                            </p:childTnLst>
                          </p:cTn>
                        </p:par>
                        <p:par>
                          <p:cTn id="78" fill="hold">
                            <p:stCondLst>
                              <p:cond delay="3700"/>
                            </p:stCondLst>
                            <p:childTnLst>
                              <p:par>
                                <p:cTn id="79" presetID="10" presetClass="entr" presetSubtype="0" fill="hold" nodeType="afterEffect">
                                  <p:stCondLst>
                                    <p:cond delay="0"/>
                                  </p:stCondLst>
                                  <p:childTnLst>
                                    <p:set>
                                      <p:cBhvr>
                                        <p:cTn id="80" dur="1" fill="hold">
                                          <p:stCondLst>
                                            <p:cond delay="0"/>
                                          </p:stCondLst>
                                        </p:cTn>
                                        <p:tgtEl>
                                          <p:spTgt spid="30"/>
                                        </p:tgtEl>
                                        <p:attrNameLst>
                                          <p:attrName>style.visibility</p:attrName>
                                        </p:attrNameLst>
                                      </p:cBhvr>
                                      <p:to>
                                        <p:strVal val="visible"/>
                                      </p:to>
                                    </p:set>
                                    <p:animEffect transition="in" filter="fade">
                                      <p:cBhvr>
                                        <p:cTn id="81" dur="200"/>
                                        <p:tgtEl>
                                          <p:spTgt spid="30"/>
                                        </p:tgtEl>
                                      </p:cBhvr>
                                    </p:animEffect>
                                  </p:childTnLst>
                                </p:cTn>
                              </p:par>
                            </p:childTnLst>
                          </p:cTn>
                        </p:par>
                        <p:par>
                          <p:cTn id="82" fill="hold">
                            <p:stCondLst>
                              <p:cond delay="3900"/>
                            </p:stCondLst>
                            <p:childTnLst>
                              <p:par>
                                <p:cTn id="83" presetID="10" presetClass="entr" presetSubtype="0" fill="hold" nodeType="afterEffect">
                                  <p:stCondLst>
                                    <p:cond delay="0"/>
                                  </p:stCondLst>
                                  <p:childTnLst>
                                    <p:set>
                                      <p:cBhvr>
                                        <p:cTn id="84" dur="1" fill="hold">
                                          <p:stCondLst>
                                            <p:cond delay="0"/>
                                          </p:stCondLst>
                                        </p:cTn>
                                        <p:tgtEl>
                                          <p:spTgt spid="31"/>
                                        </p:tgtEl>
                                        <p:attrNameLst>
                                          <p:attrName>style.visibility</p:attrName>
                                        </p:attrNameLst>
                                      </p:cBhvr>
                                      <p:to>
                                        <p:strVal val="visible"/>
                                      </p:to>
                                    </p:set>
                                    <p:animEffect transition="in" filter="fade">
                                      <p:cBhvr>
                                        <p:cTn id="85" dur="200"/>
                                        <p:tgtEl>
                                          <p:spTgt spid="31"/>
                                        </p:tgtEl>
                                      </p:cBhvr>
                                    </p:animEffect>
                                  </p:childTnLst>
                                </p:cTn>
                              </p:par>
                            </p:childTnLst>
                          </p:cTn>
                        </p:par>
                        <p:par>
                          <p:cTn id="86" fill="hold">
                            <p:stCondLst>
                              <p:cond delay="4100"/>
                            </p:stCondLst>
                            <p:childTnLst>
                              <p:par>
                                <p:cTn id="87" presetID="10" presetClass="entr" presetSubtype="0" fill="hold" nodeType="afterEffect">
                                  <p:stCondLst>
                                    <p:cond delay="0"/>
                                  </p:stCondLst>
                                  <p:childTnLst>
                                    <p:set>
                                      <p:cBhvr>
                                        <p:cTn id="88" dur="1" fill="hold">
                                          <p:stCondLst>
                                            <p:cond delay="0"/>
                                          </p:stCondLst>
                                        </p:cTn>
                                        <p:tgtEl>
                                          <p:spTgt spid="32"/>
                                        </p:tgtEl>
                                        <p:attrNameLst>
                                          <p:attrName>style.visibility</p:attrName>
                                        </p:attrNameLst>
                                      </p:cBhvr>
                                      <p:to>
                                        <p:strVal val="visible"/>
                                      </p:to>
                                    </p:set>
                                    <p:animEffect transition="in" filter="fade">
                                      <p:cBhvr>
                                        <p:cTn id="89" dur="200"/>
                                        <p:tgtEl>
                                          <p:spTgt spid="32"/>
                                        </p:tgtEl>
                                      </p:cBhvr>
                                    </p:animEffect>
                                  </p:childTnLst>
                                </p:cTn>
                              </p:par>
                            </p:childTnLst>
                          </p:cTn>
                        </p:par>
                        <p:par>
                          <p:cTn id="90" fill="hold">
                            <p:stCondLst>
                              <p:cond delay="4300"/>
                            </p:stCondLst>
                            <p:childTnLst>
                              <p:par>
                                <p:cTn id="91" presetID="10" presetClass="entr" presetSubtype="0" fill="hold" nodeType="afterEffect">
                                  <p:stCondLst>
                                    <p:cond delay="0"/>
                                  </p:stCondLst>
                                  <p:childTnLst>
                                    <p:set>
                                      <p:cBhvr>
                                        <p:cTn id="92" dur="1" fill="hold">
                                          <p:stCondLst>
                                            <p:cond delay="0"/>
                                          </p:stCondLst>
                                        </p:cTn>
                                        <p:tgtEl>
                                          <p:spTgt spid="33"/>
                                        </p:tgtEl>
                                        <p:attrNameLst>
                                          <p:attrName>style.visibility</p:attrName>
                                        </p:attrNameLst>
                                      </p:cBhvr>
                                      <p:to>
                                        <p:strVal val="visible"/>
                                      </p:to>
                                    </p:set>
                                    <p:animEffect transition="in" filter="fade">
                                      <p:cBhvr>
                                        <p:cTn id="93" dur="200"/>
                                        <p:tgtEl>
                                          <p:spTgt spid="33"/>
                                        </p:tgtEl>
                                      </p:cBhvr>
                                    </p:animEffect>
                                  </p:childTnLst>
                                </p:cTn>
                              </p:par>
                            </p:childTnLst>
                          </p:cTn>
                        </p:par>
                        <p:par>
                          <p:cTn id="94" fill="hold">
                            <p:stCondLst>
                              <p:cond delay="4500"/>
                            </p:stCondLst>
                            <p:childTnLst>
                              <p:par>
                                <p:cTn id="95" presetID="10" presetClass="entr" presetSubtype="0" fill="hold" nodeType="afterEffect">
                                  <p:stCondLst>
                                    <p:cond delay="0"/>
                                  </p:stCondLst>
                                  <p:childTnLst>
                                    <p:set>
                                      <p:cBhvr>
                                        <p:cTn id="96" dur="1" fill="hold">
                                          <p:stCondLst>
                                            <p:cond delay="0"/>
                                          </p:stCondLst>
                                        </p:cTn>
                                        <p:tgtEl>
                                          <p:spTgt spid="34"/>
                                        </p:tgtEl>
                                        <p:attrNameLst>
                                          <p:attrName>style.visibility</p:attrName>
                                        </p:attrNameLst>
                                      </p:cBhvr>
                                      <p:to>
                                        <p:strVal val="visible"/>
                                      </p:to>
                                    </p:set>
                                    <p:animEffect transition="in" filter="fade">
                                      <p:cBhvr>
                                        <p:cTn id="97" dur="200"/>
                                        <p:tgtEl>
                                          <p:spTgt spid="34"/>
                                        </p:tgtEl>
                                      </p:cBhvr>
                                    </p:animEffect>
                                  </p:childTnLst>
                                </p:cTn>
                              </p:par>
                            </p:childTnLst>
                          </p:cTn>
                        </p:par>
                        <p:par>
                          <p:cTn id="98" fill="hold">
                            <p:stCondLst>
                              <p:cond delay="4700"/>
                            </p:stCondLst>
                            <p:childTnLst>
                              <p:par>
                                <p:cTn id="99" presetID="10" presetClass="entr" presetSubtype="0" fill="hold" nodeType="afterEffect">
                                  <p:stCondLst>
                                    <p:cond delay="0"/>
                                  </p:stCondLst>
                                  <p:childTnLst>
                                    <p:set>
                                      <p:cBhvr>
                                        <p:cTn id="100" dur="1" fill="hold">
                                          <p:stCondLst>
                                            <p:cond delay="0"/>
                                          </p:stCondLst>
                                        </p:cTn>
                                        <p:tgtEl>
                                          <p:spTgt spid="35"/>
                                        </p:tgtEl>
                                        <p:attrNameLst>
                                          <p:attrName>style.visibility</p:attrName>
                                        </p:attrNameLst>
                                      </p:cBhvr>
                                      <p:to>
                                        <p:strVal val="visible"/>
                                      </p:to>
                                    </p:set>
                                    <p:animEffect transition="in" filter="fade">
                                      <p:cBhvr>
                                        <p:cTn id="101" dur="200"/>
                                        <p:tgtEl>
                                          <p:spTgt spid="35"/>
                                        </p:tgtEl>
                                      </p:cBhvr>
                                    </p:animEffect>
                                  </p:childTnLst>
                                </p:cTn>
                              </p:par>
                              <p:par>
                                <p:cTn id="102" presetID="10" presetClass="entr" presetSubtype="0" fill="hold" grpId="0" nodeType="withEffect">
                                  <p:stCondLst>
                                    <p:cond delay="0"/>
                                  </p:stCondLst>
                                  <p:childTnLst>
                                    <p:set>
                                      <p:cBhvr>
                                        <p:cTn id="103" dur="1" fill="hold">
                                          <p:stCondLst>
                                            <p:cond delay="0"/>
                                          </p:stCondLst>
                                        </p:cTn>
                                        <p:tgtEl>
                                          <p:spTgt spid="36"/>
                                        </p:tgtEl>
                                        <p:attrNameLst>
                                          <p:attrName>style.visibility</p:attrName>
                                        </p:attrNameLst>
                                      </p:cBhvr>
                                      <p:to>
                                        <p:strVal val="visible"/>
                                      </p:to>
                                    </p:set>
                                    <p:animEffect transition="in" filter="fade">
                                      <p:cBhvr>
                                        <p:cTn id="104"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4" grpId="0"/>
      <p:bldP spid="15" grpId="0"/>
      <p:bldP spid="16" grpId="0"/>
      <p:bldP spid="17" grpId="0"/>
      <p:bldP spid="18" grpId="0"/>
      <p:bldP spid="19" grpId="0"/>
      <p:bldP spid="20" grpId="0"/>
      <p:bldP spid="38" grpId="0" animBg="1"/>
      <p:bldP spid="39" grpId="0" animBg="1"/>
      <p:bldP spid="40" grpId="0" animBg="1"/>
      <p:bldP spid="41" grpId="0" animBg="1"/>
      <p:bldP spid="42" grpId="0" animBg="1"/>
      <p:bldP spid="43" grpId="0" animBg="1"/>
      <p:bldP spid="44" grpId="0" animBg="1"/>
      <p:bldP spid="36"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 Placeholder 25"/>
          <p:cNvSpPr txBox="1">
            <a:spLocks/>
          </p:cNvSpPr>
          <p:nvPr/>
        </p:nvSpPr>
        <p:spPr bwMode="invGray">
          <a:xfrm>
            <a:off x="1556293" y="1685952"/>
            <a:ext cx="10321336" cy="821723"/>
          </a:xfrm>
          <a:prstGeom prst="rect">
            <a:avLst/>
          </a:prstGeom>
        </p:spPr>
        <p:txBody>
          <a:bodyPr vert="horz" wrap="square" lIns="179285" tIns="143428" rIns="179285" bIns="143428" rtlCol="0" anchor="t">
            <a:noAutofit/>
          </a:bodyPr>
          <a:lstStyle>
            <a:lvl1pPr marL="0" indent="0" algn="l" defTabSz="914166" rtl="0" eaLnBrk="1" latinLnBrk="0" hangingPunct="1">
              <a:spcBef>
                <a:spcPct val="20000"/>
              </a:spcBef>
              <a:buFont typeface="Arial" pitchFamily="34" charset="0"/>
              <a:buNone/>
              <a:defRPr sz="6700" kern="1200" spc="-153">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367">
              <a:lnSpc>
                <a:spcPct val="60000"/>
              </a:lnSpc>
              <a:buClr>
                <a:srgbClr val="FFFFFF"/>
              </a:buClr>
              <a:buSzPct val="90000"/>
            </a:pPr>
            <a:r>
              <a:rPr lang="en-US" sz="7646" spc="0">
                <a:solidFill>
                  <a:schemeClr val="tx1"/>
                </a:solidFill>
              </a:rPr>
              <a:t>Q&amp;A</a:t>
            </a:r>
            <a:endParaRPr lang="en-US" sz="7646" spc="0" dirty="0">
              <a:solidFill>
                <a:schemeClr val="tx1"/>
              </a:solidFill>
              <a:latin typeface="+mn-lt"/>
            </a:endParaRPr>
          </a:p>
        </p:txBody>
      </p:sp>
      <p:sp>
        <p:nvSpPr>
          <p:cNvPr id="8" name="TextBox 7"/>
          <p:cNvSpPr txBox="1"/>
          <p:nvPr/>
        </p:nvSpPr>
        <p:spPr>
          <a:xfrm>
            <a:off x="4145965" y="-846623"/>
            <a:ext cx="362072" cy="621556"/>
          </a:xfrm>
          <a:prstGeom prst="rect">
            <a:avLst/>
          </a:prstGeom>
          <a:noFill/>
        </p:spPr>
        <p:txBody>
          <a:bodyPr wrap="none" lIns="179285" tIns="143428" rIns="179285" bIns="143428" rtlCol="0">
            <a:spAutoFit/>
          </a:bodyPr>
          <a:lstStyle/>
          <a:p>
            <a:pPr>
              <a:lnSpc>
                <a:spcPct val="90000"/>
              </a:lnSpc>
              <a:spcAft>
                <a:spcPts val="588"/>
              </a:spcAft>
            </a:pPr>
            <a:endParaRPr lang="en-US" sz="2353" dirty="0" err="1">
              <a:gradFill>
                <a:gsLst>
                  <a:gs pos="2917">
                    <a:schemeClr val="tx1"/>
                  </a:gs>
                  <a:gs pos="30000">
                    <a:schemeClr val="tx1"/>
                  </a:gs>
                </a:gsLst>
                <a:lin ang="5400000" scaled="0"/>
              </a:gradFill>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7982" y="4315297"/>
            <a:ext cx="557054" cy="1890129"/>
          </a:xfrm>
          <a:prstGeom prst="rect">
            <a:avLst/>
          </a:prstGeom>
        </p:spPr>
      </p:pic>
      <p:sp>
        <p:nvSpPr>
          <p:cNvPr id="12" name="TextBox 11"/>
          <p:cNvSpPr txBox="1"/>
          <p:nvPr/>
        </p:nvSpPr>
        <p:spPr>
          <a:xfrm>
            <a:off x="1736344" y="4325390"/>
            <a:ext cx="5966529" cy="94296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18676" tIns="18676" rIns="18676" bIns="18676" numCol="1" spcCol="14288" rtlCol="0" anchor="ctr">
            <a:spAutoFit/>
          </a:bodyPr>
          <a:lstStyle/>
          <a:p>
            <a:r>
              <a:rPr lang="en-US" sz="1961" dirty="0">
                <a:cs typeface="Arial"/>
              </a:rPr>
              <a:t>James</a:t>
            </a:r>
          </a:p>
          <a:p>
            <a:r>
              <a:rPr lang="en-US" sz="1961" dirty="0" err="1">
                <a:cs typeface="Arial"/>
              </a:rPr>
              <a:t>Montemagno</a:t>
            </a:r>
            <a:endParaRPr lang="en-US" sz="1961" dirty="0">
              <a:cs typeface="Arial"/>
            </a:endParaRPr>
          </a:p>
          <a:p>
            <a:r>
              <a:rPr lang="en-US" sz="1961" dirty="0">
                <a:latin typeface="+mj-lt"/>
                <a:cs typeface="Arial"/>
              </a:rPr>
              <a:t>Principal Lead PM – Developer Community, Microsoft</a:t>
            </a:r>
          </a:p>
        </p:txBody>
      </p:sp>
      <p:cxnSp>
        <p:nvCxnSpPr>
          <p:cNvPr id="14" name="Straight Connector 13"/>
          <p:cNvCxnSpPr/>
          <p:nvPr/>
        </p:nvCxnSpPr>
        <p:spPr>
          <a:xfrm flipV="1">
            <a:off x="1775731" y="5590692"/>
            <a:ext cx="9367329" cy="4668"/>
          </a:xfrm>
          <a:prstGeom prst="line">
            <a:avLst/>
          </a:prstGeom>
          <a:ln>
            <a:solidFill>
              <a:srgbClr val="16ACEE"/>
            </a:solidFill>
            <a:headEnd type="none"/>
            <a:tailEnd type="none"/>
          </a:ln>
        </p:spPr>
        <p:style>
          <a:lnRef idx="2">
            <a:schemeClr val="accent6"/>
          </a:lnRef>
          <a:fillRef idx="0">
            <a:schemeClr val="accent6"/>
          </a:fillRef>
          <a:effectRef idx="1">
            <a:schemeClr val="accent6"/>
          </a:effectRef>
          <a:fontRef idx="minor">
            <a:schemeClr val="tx1"/>
          </a:fontRef>
        </p:style>
      </p:cxnSp>
      <p:grpSp>
        <p:nvGrpSpPr>
          <p:cNvPr id="9" name="Group 8"/>
          <p:cNvGrpSpPr/>
          <p:nvPr/>
        </p:nvGrpSpPr>
        <p:grpSpPr>
          <a:xfrm>
            <a:off x="1701029" y="5819466"/>
            <a:ext cx="9541633" cy="761555"/>
            <a:chOff x="1735137" y="5935662"/>
            <a:chExt cx="9732963" cy="776826"/>
          </a:xfrm>
        </p:grpSpPr>
        <p:sp>
          <p:nvSpPr>
            <p:cNvPr id="10" name="TextBox 9"/>
            <p:cNvSpPr txBox="1"/>
            <p:nvPr/>
          </p:nvSpPr>
          <p:spPr>
            <a:xfrm>
              <a:off x="1735137" y="5935662"/>
              <a:ext cx="2328863" cy="416635"/>
            </a:xfrm>
            <a:prstGeom prst="rect">
              <a:avLst/>
            </a:prstGeom>
            <a:noFill/>
          </p:spPr>
          <p:txBody>
            <a:bodyPr wrap="square" rtlCol="0">
              <a:spAutoFit/>
            </a:bodyPr>
            <a:lstStyle/>
            <a:p>
              <a:pPr>
                <a:lnSpc>
                  <a:spcPct val="130000"/>
                </a:lnSpc>
              </a:pPr>
              <a:r>
                <a:rPr lang="en-US" sz="1765" dirty="0">
                  <a:latin typeface="+mj-lt"/>
                  <a:cs typeface="Arial"/>
                </a:rPr>
                <a:t>motz@microsoft.com</a:t>
              </a:r>
            </a:p>
          </p:txBody>
        </p:sp>
        <p:sp>
          <p:nvSpPr>
            <p:cNvPr id="11" name="TextBox 10"/>
            <p:cNvSpPr txBox="1"/>
            <p:nvPr/>
          </p:nvSpPr>
          <p:spPr>
            <a:xfrm>
              <a:off x="5833269" y="5935662"/>
              <a:ext cx="2024063" cy="416635"/>
            </a:xfrm>
            <a:prstGeom prst="rect">
              <a:avLst/>
            </a:prstGeom>
            <a:noFill/>
          </p:spPr>
          <p:txBody>
            <a:bodyPr wrap="square" rtlCol="0">
              <a:spAutoFit/>
            </a:bodyPr>
            <a:lstStyle/>
            <a:p>
              <a:pPr algn="ctr">
                <a:lnSpc>
                  <a:spcPct val="130000"/>
                </a:lnSpc>
              </a:pPr>
              <a:r>
                <a:rPr lang="en-US" sz="1765" dirty="0">
                  <a:latin typeface="+mj-lt"/>
                  <a:cs typeface="Arial"/>
                </a:rPr>
                <a:t>montemagno.com</a:t>
              </a:r>
            </a:p>
          </p:txBody>
        </p:sp>
        <p:sp>
          <p:nvSpPr>
            <p:cNvPr id="15" name="TextBox 14"/>
            <p:cNvSpPr txBox="1"/>
            <p:nvPr/>
          </p:nvSpPr>
          <p:spPr>
            <a:xfrm>
              <a:off x="8978900" y="5935662"/>
              <a:ext cx="2489200" cy="776826"/>
            </a:xfrm>
            <a:prstGeom prst="rect">
              <a:avLst/>
            </a:prstGeom>
            <a:noFill/>
          </p:spPr>
          <p:txBody>
            <a:bodyPr wrap="square" rtlCol="0">
              <a:spAutoFit/>
            </a:bodyPr>
            <a:lstStyle/>
            <a:p>
              <a:pPr algn="r">
                <a:lnSpc>
                  <a:spcPct val="130000"/>
                </a:lnSpc>
              </a:pPr>
              <a:r>
                <a:rPr lang="en-US" sz="1765" dirty="0">
                  <a:latin typeface="+mj-lt"/>
                  <a:cs typeface="Arial"/>
                </a:rPr>
                <a:t>@JamesMontemagno</a:t>
              </a:r>
            </a:p>
            <a:p>
              <a:pPr algn="r">
                <a:lnSpc>
                  <a:spcPct val="130000"/>
                </a:lnSpc>
              </a:pPr>
              <a:r>
                <a:rPr lang="en-US" sz="1765" dirty="0">
                  <a:latin typeface="+mj-lt"/>
                  <a:cs typeface="Arial"/>
                </a:rPr>
                <a:t>/</a:t>
              </a:r>
              <a:r>
                <a:rPr lang="en-US" sz="1765" dirty="0" err="1">
                  <a:latin typeface="+mj-lt"/>
                  <a:cs typeface="Arial"/>
                </a:rPr>
                <a:t>JamesMontemagno</a:t>
              </a:r>
              <a:endParaRPr lang="en-US" sz="1765" dirty="0">
                <a:latin typeface="+mj-lt"/>
                <a:cs typeface="Arial"/>
              </a:endParaRPr>
            </a:p>
          </p:txBody>
        </p:sp>
      </p:grpSp>
      <p:pic>
        <p:nvPicPr>
          <p:cNvPr id="13" name="Picture 12">
            <a:extLst>
              <a:ext uri="{FF2B5EF4-FFF2-40B4-BE49-F238E27FC236}">
                <a16:creationId xmlns:a16="http://schemas.microsoft.com/office/drawing/2014/main" id="{9D574FF3-0A98-4A53-BD42-1250F2BAA987}"/>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8680990" y="1860519"/>
            <a:ext cx="1491986" cy="1491986"/>
          </a:xfrm>
          <a:prstGeom prst="rect">
            <a:avLst/>
          </a:prstGeom>
        </p:spPr>
      </p:pic>
      <p:sp>
        <p:nvSpPr>
          <p:cNvPr id="16" name="TextBox 15">
            <a:extLst>
              <a:ext uri="{FF2B5EF4-FFF2-40B4-BE49-F238E27FC236}">
                <a16:creationId xmlns:a16="http://schemas.microsoft.com/office/drawing/2014/main" id="{C0775226-AE89-4EB3-80AD-2BED47FD58CE}"/>
              </a:ext>
            </a:extLst>
          </p:cNvPr>
          <p:cNvSpPr txBox="1"/>
          <p:nvPr/>
        </p:nvSpPr>
        <p:spPr>
          <a:xfrm>
            <a:off x="7528441" y="3390702"/>
            <a:ext cx="3797085" cy="926407"/>
          </a:xfrm>
          <a:prstGeom prst="rect">
            <a:avLst/>
          </a:prstGeom>
          <a:noFill/>
        </p:spPr>
        <p:txBody>
          <a:bodyPr wrap="square" rtlCol="0">
            <a:spAutoFit/>
          </a:bodyPr>
          <a:lstStyle/>
          <a:p>
            <a:pPr marL="0" marR="0" lvl="0" indent="0" algn="ctr" defTabSz="457080" rtl="0" eaLnBrk="1" fontAlgn="auto" latinLnBrk="0" hangingPunct="1">
              <a:lnSpc>
                <a:spcPct val="130000"/>
              </a:lnSpc>
              <a:spcBef>
                <a:spcPts val="0"/>
              </a:spcBef>
              <a:spcAft>
                <a:spcPts val="0"/>
              </a:spcAft>
              <a:buClrTx/>
              <a:buSzTx/>
              <a:buFontTx/>
              <a:buNone/>
              <a:tabLst/>
              <a:defRPr/>
            </a:pPr>
            <a:r>
              <a:rPr kumimoji="0" lang="en-US" sz="2200" b="0" i="0" u="none" strike="noStrike" kern="0" cap="none" spc="0" normalizeH="0" baseline="0" noProof="0" dirty="0">
                <a:ln>
                  <a:noFill/>
                </a:ln>
                <a:effectLst/>
                <a:uLnTx/>
                <a:uFillTx/>
                <a:latin typeface="Segoe UI Light"/>
                <a:ea typeface=""/>
                <a:cs typeface="Arial"/>
              </a:rPr>
              <a:t>Weekly development podcast</a:t>
            </a:r>
          </a:p>
          <a:p>
            <a:pPr marL="0" marR="0" lvl="0" indent="0" algn="ctr" defTabSz="457080" rtl="0" eaLnBrk="1" fontAlgn="auto" latinLnBrk="0" hangingPunct="1">
              <a:lnSpc>
                <a:spcPct val="130000"/>
              </a:lnSpc>
              <a:spcBef>
                <a:spcPts val="0"/>
              </a:spcBef>
              <a:spcAft>
                <a:spcPts val="0"/>
              </a:spcAft>
              <a:buClrTx/>
              <a:buSzTx/>
              <a:buFontTx/>
              <a:buNone/>
              <a:tabLst/>
              <a:defRPr/>
            </a:pPr>
            <a:r>
              <a:rPr kumimoji="0" lang="en-US" sz="2200" b="0" i="0" u="none" strike="noStrike" kern="0" cap="none" spc="0" normalizeH="0" baseline="0" noProof="0" dirty="0">
                <a:ln>
                  <a:noFill/>
                </a:ln>
                <a:effectLst/>
                <a:uLnTx/>
                <a:uFillTx/>
                <a:latin typeface="Segoe UI Light"/>
                <a:ea typeface=""/>
                <a:cs typeface="Arial"/>
              </a:rPr>
              <a:t>mergeconflict.fm</a:t>
            </a:r>
          </a:p>
        </p:txBody>
      </p:sp>
      <p:pic>
        <p:nvPicPr>
          <p:cNvPr id="1026" name="Picture 2" descr="See the source image">
            <a:extLst>
              <a:ext uri="{FF2B5EF4-FFF2-40B4-BE49-F238E27FC236}">
                <a16:creationId xmlns:a16="http://schemas.microsoft.com/office/drawing/2014/main" id="{9B5CF540-6DA5-4412-A609-5262A53EA2F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80990" y="5901403"/>
            <a:ext cx="326511" cy="32651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ee the source image">
            <a:extLst>
              <a:ext uri="{FF2B5EF4-FFF2-40B4-BE49-F238E27FC236}">
                <a16:creationId xmlns:a16="http://schemas.microsoft.com/office/drawing/2014/main" id="{5010391C-E630-4CE0-AF40-750F7E85C5C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28652" y="6208539"/>
            <a:ext cx="431185" cy="4311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596037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6600" dirty="0"/>
              <a:t>Code &amp; Walkthrough</a:t>
            </a:r>
            <a:br>
              <a:rPr lang="en-US" sz="6600" dirty="0"/>
            </a:br>
            <a:br>
              <a:rPr lang="en-US" sz="6600" dirty="0"/>
            </a:br>
            <a:r>
              <a:rPr lang="en-US" sz="4000" dirty="0"/>
              <a:t>aka.ms/</a:t>
            </a:r>
            <a:r>
              <a:rPr lang="en-US" sz="4000" dirty="0" err="1"/>
              <a:t>maui</a:t>
            </a:r>
            <a:r>
              <a:rPr lang="en-US" sz="4000" dirty="0"/>
              <a:t>-workshop</a:t>
            </a:r>
          </a:p>
        </p:txBody>
      </p:sp>
    </p:spTree>
    <p:extLst>
      <p:ext uri="{BB962C8B-B14F-4D97-AF65-F5344CB8AC3E}">
        <p14:creationId xmlns:p14="http://schemas.microsoft.com/office/powerpoint/2010/main" val="108413658"/>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F5EA2B1A-457A-4554-BA05-AE7E471B07BA}"/>
              </a:ext>
            </a:extLst>
          </p:cNvPr>
          <p:cNvGrpSpPr/>
          <p:nvPr/>
        </p:nvGrpSpPr>
        <p:grpSpPr>
          <a:xfrm>
            <a:off x="787558" y="3452958"/>
            <a:ext cx="7635039" cy="559837"/>
            <a:chOff x="1233239" y="3442565"/>
            <a:chExt cx="7635039" cy="559837"/>
          </a:xfrm>
        </p:grpSpPr>
        <p:grpSp>
          <p:nvGrpSpPr>
            <p:cNvPr id="16" name="Group 15">
              <a:extLst>
                <a:ext uri="{FF2B5EF4-FFF2-40B4-BE49-F238E27FC236}">
                  <a16:creationId xmlns:a16="http://schemas.microsoft.com/office/drawing/2014/main" id="{C31C19C9-227A-4BA6-88AB-DE47E45F65A8}"/>
                </a:ext>
              </a:extLst>
            </p:cNvPr>
            <p:cNvGrpSpPr/>
            <p:nvPr/>
          </p:nvGrpSpPr>
          <p:grpSpPr>
            <a:xfrm>
              <a:off x="1233239" y="3451727"/>
              <a:ext cx="141193" cy="546470"/>
              <a:chOff x="1084377" y="3607592"/>
              <a:chExt cx="141193" cy="546470"/>
            </a:xfrm>
          </p:grpSpPr>
          <p:cxnSp>
            <p:nvCxnSpPr>
              <p:cNvPr id="109" name="Straight Connector 108">
                <a:extLst>
                  <a:ext uri="{FF2B5EF4-FFF2-40B4-BE49-F238E27FC236}">
                    <a16:creationId xmlns:a16="http://schemas.microsoft.com/office/drawing/2014/main" id="{7A7AE137-E3D8-43CF-B1F0-B09CE0975DB3}"/>
                  </a:ext>
                  <a:ext uri="{C183D7F6-B498-43B3-948B-1728B52AA6E4}">
                    <adec:decorative xmlns:adec="http://schemas.microsoft.com/office/drawing/2017/decorative" val="1"/>
                  </a:ext>
                </a:extLst>
              </p:cNvPr>
              <p:cNvCxnSpPr>
                <a:cxnSpLocks/>
              </p:cNvCxnSpPr>
              <p:nvPr/>
            </p:nvCxnSpPr>
            <p:spPr>
              <a:xfrm flipV="1">
                <a:off x="1138085" y="3661365"/>
                <a:ext cx="0" cy="492697"/>
              </a:xfrm>
              <a:prstGeom prst="line">
                <a:avLst/>
              </a:prstGeom>
              <a:ln w="28575" cap="rnd">
                <a:solidFill>
                  <a:srgbClr val="75757A"/>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10" name="Oval 109">
                <a:extLst>
                  <a:ext uri="{FF2B5EF4-FFF2-40B4-BE49-F238E27FC236}">
                    <a16:creationId xmlns:a16="http://schemas.microsoft.com/office/drawing/2014/main" id="{96284DE5-545E-4A37-9ED0-F4347F654A1C}"/>
                  </a:ext>
                  <a:ext uri="{C183D7F6-B498-43B3-948B-1728B52AA6E4}">
                    <adec:decorative xmlns:adec="http://schemas.microsoft.com/office/drawing/2017/decorative" val="1"/>
                  </a:ext>
                </a:extLst>
              </p:cNvPr>
              <p:cNvSpPr/>
              <p:nvPr/>
            </p:nvSpPr>
            <p:spPr bwMode="auto">
              <a:xfrm rot="16200000">
                <a:off x="1084377" y="3607592"/>
                <a:ext cx="141193" cy="141193"/>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algn="ctr" defTabSz="878419" fontAlgn="base">
                  <a:spcBef>
                    <a:spcPct val="0"/>
                  </a:spcBef>
                  <a:spcAft>
                    <a:spcPct val="0"/>
                  </a:spcAft>
                  <a:defRPr/>
                </a:pPr>
                <a:endParaRPr lang="en-US" sz="1884">
                  <a:gradFill>
                    <a:gsLst>
                      <a:gs pos="0">
                        <a:srgbClr val="FFFFFF"/>
                      </a:gs>
                      <a:gs pos="100000">
                        <a:srgbClr val="FFFFFF"/>
                      </a:gs>
                    </a:gsLst>
                    <a:lin ang="5400000" scaled="0"/>
                  </a:gradFill>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148" name="Group 147">
              <a:extLst>
                <a:ext uri="{FF2B5EF4-FFF2-40B4-BE49-F238E27FC236}">
                  <a16:creationId xmlns:a16="http://schemas.microsoft.com/office/drawing/2014/main" id="{251EF807-387B-4F65-A69C-B69E380AFED8}"/>
                </a:ext>
              </a:extLst>
            </p:cNvPr>
            <p:cNvGrpSpPr/>
            <p:nvPr/>
          </p:nvGrpSpPr>
          <p:grpSpPr>
            <a:xfrm>
              <a:off x="2497948" y="3448079"/>
              <a:ext cx="141193" cy="546470"/>
              <a:chOff x="1084377" y="3607592"/>
              <a:chExt cx="141193" cy="546470"/>
            </a:xfrm>
          </p:grpSpPr>
          <p:cxnSp>
            <p:nvCxnSpPr>
              <p:cNvPr id="149" name="Straight Connector 148">
                <a:extLst>
                  <a:ext uri="{FF2B5EF4-FFF2-40B4-BE49-F238E27FC236}">
                    <a16:creationId xmlns:a16="http://schemas.microsoft.com/office/drawing/2014/main" id="{1CC8DD9B-D8F4-41B8-845B-114BA4042EE3}"/>
                  </a:ext>
                  <a:ext uri="{C183D7F6-B498-43B3-948B-1728B52AA6E4}">
                    <adec:decorative xmlns:adec="http://schemas.microsoft.com/office/drawing/2017/decorative" val="1"/>
                  </a:ext>
                </a:extLst>
              </p:cNvPr>
              <p:cNvCxnSpPr>
                <a:cxnSpLocks/>
              </p:cNvCxnSpPr>
              <p:nvPr/>
            </p:nvCxnSpPr>
            <p:spPr>
              <a:xfrm flipV="1">
                <a:off x="1138085" y="3661365"/>
                <a:ext cx="0" cy="492697"/>
              </a:xfrm>
              <a:prstGeom prst="line">
                <a:avLst/>
              </a:prstGeom>
              <a:ln w="28575" cap="rnd">
                <a:solidFill>
                  <a:srgbClr val="75757A"/>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50" name="Oval 149">
                <a:extLst>
                  <a:ext uri="{FF2B5EF4-FFF2-40B4-BE49-F238E27FC236}">
                    <a16:creationId xmlns:a16="http://schemas.microsoft.com/office/drawing/2014/main" id="{67FFB186-36FE-4C67-BA35-1970A4CA8373}"/>
                  </a:ext>
                  <a:ext uri="{C183D7F6-B498-43B3-948B-1728B52AA6E4}">
                    <adec:decorative xmlns:adec="http://schemas.microsoft.com/office/drawing/2017/decorative" val="1"/>
                  </a:ext>
                </a:extLst>
              </p:cNvPr>
              <p:cNvSpPr/>
              <p:nvPr/>
            </p:nvSpPr>
            <p:spPr bwMode="auto">
              <a:xfrm rot="16200000">
                <a:off x="1084377" y="3607592"/>
                <a:ext cx="141193" cy="141193"/>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algn="ctr" defTabSz="878419" fontAlgn="base">
                  <a:spcBef>
                    <a:spcPct val="0"/>
                  </a:spcBef>
                  <a:spcAft>
                    <a:spcPct val="0"/>
                  </a:spcAft>
                  <a:defRPr/>
                </a:pPr>
                <a:endParaRPr lang="en-US" sz="1884">
                  <a:gradFill>
                    <a:gsLst>
                      <a:gs pos="0">
                        <a:srgbClr val="FFFFFF"/>
                      </a:gs>
                      <a:gs pos="100000">
                        <a:srgbClr val="FFFFFF"/>
                      </a:gs>
                    </a:gsLst>
                    <a:lin ang="5400000" scaled="0"/>
                  </a:gradFill>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151" name="Group 150">
              <a:extLst>
                <a:ext uri="{FF2B5EF4-FFF2-40B4-BE49-F238E27FC236}">
                  <a16:creationId xmlns:a16="http://schemas.microsoft.com/office/drawing/2014/main" id="{592E591B-AD6D-40F5-B2F4-551954D373ED}"/>
                </a:ext>
              </a:extLst>
            </p:cNvPr>
            <p:cNvGrpSpPr/>
            <p:nvPr/>
          </p:nvGrpSpPr>
          <p:grpSpPr>
            <a:xfrm>
              <a:off x="3745493" y="3448079"/>
              <a:ext cx="141193" cy="546470"/>
              <a:chOff x="1084377" y="3607592"/>
              <a:chExt cx="141193" cy="546470"/>
            </a:xfrm>
          </p:grpSpPr>
          <p:cxnSp>
            <p:nvCxnSpPr>
              <p:cNvPr id="152" name="Straight Connector 151">
                <a:extLst>
                  <a:ext uri="{FF2B5EF4-FFF2-40B4-BE49-F238E27FC236}">
                    <a16:creationId xmlns:a16="http://schemas.microsoft.com/office/drawing/2014/main" id="{EA6B74FB-A002-4D29-A773-9F12E51E091C}"/>
                  </a:ext>
                  <a:ext uri="{C183D7F6-B498-43B3-948B-1728B52AA6E4}">
                    <adec:decorative xmlns:adec="http://schemas.microsoft.com/office/drawing/2017/decorative" val="1"/>
                  </a:ext>
                </a:extLst>
              </p:cNvPr>
              <p:cNvCxnSpPr>
                <a:cxnSpLocks/>
              </p:cNvCxnSpPr>
              <p:nvPr/>
            </p:nvCxnSpPr>
            <p:spPr>
              <a:xfrm flipV="1">
                <a:off x="1138085" y="3661365"/>
                <a:ext cx="0" cy="492697"/>
              </a:xfrm>
              <a:prstGeom prst="line">
                <a:avLst/>
              </a:prstGeom>
              <a:ln w="28575" cap="rnd">
                <a:solidFill>
                  <a:srgbClr val="75757A"/>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53" name="Oval 152">
                <a:extLst>
                  <a:ext uri="{FF2B5EF4-FFF2-40B4-BE49-F238E27FC236}">
                    <a16:creationId xmlns:a16="http://schemas.microsoft.com/office/drawing/2014/main" id="{9A08DAB3-97D7-45B4-895A-9D4B63D367E7}"/>
                  </a:ext>
                  <a:ext uri="{C183D7F6-B498-43B3-948B-1728B52AA6E4}">
                    <adec:decorative xmlns:adec="http://schemas.microsoft.com/office/drawing/2017/decorative" val="1"/>
                  </a:ext>
                </a:extLst>
              </p:cNvPr>
              <p:cNvSpPr/>
              <p:nvPr/>
            </p:nvSpPr>
            <p:spPr bwMode="auto">
              <a:xfrm rot="16200000">
                <a:off x="1084377" y="3607592"/>
                <a:ext cx="141193" cy="141193"/>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algn="ctr" defTabSz="878419" fontAlgn="base">
                  <a:spcBef>
                    <a:spcPct val="0"/>
                  </a:spcBef>
                  <a:spcAft>
                    <a:spcPct val="0"/>
                  </a:spcAft>
                  <a:defRPr/>
                </a:pPr>
                <a:endParaRPr lang="en-US" sz="1884">
                  <a:gradFill>
                    <a:gsLst>
                      <a:gs pos="0">
                        <a:srgbClr val="FFFFFF"/>
                      </a:gs>
                      <a:gs pos="100000">
                        <a:srgbClr val="FFFFFF"/>
                      </a:gs>
                    </a:gsLst>
                    <a:lin ang="5400000" scaled="0"/>
                  </a:gradFill>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160" name="Group 159">
              <a:extLst>
                <a:ext uri="{FF2B5EF4-FFF2-40B4-BE49-F238E27FC236}">
                  <a16:creationId xmlns:a16="http://schemas.microsoft.com/office/drawing/2014/main" id="{5DD9612B-B1F1-4CFC-85D8-8055ACD5AD26}"/>
                </a:ext>
              </a:extLst>
            </p:cNvPr>
            <p:cNvGrpSpPr/>
            <p:nvPr/>
          </p:nvGrpSpPr>
          <p:grpSpPr>
            <a:xfrm>
              <a:off x="4989069" y="3455932"/>
              <a:ext cx="141193" cy="546470"/>
              <a:chOff x="1084377" y="3607592"/>
              <a:chExt cx="141193" cy="546470"/>
            </a:xfrm>
          </p:grpSpPr>
          <p:cxnSp>
            <p:nvCxnSpPr>
              <p:cNvPr id="161" name="Straight Connector 160">
                <a:extLst>
                  <a:ext uri="{FF2B5EF4-FFF2-40B4-BE49-F238E27FC236}">
                    <a16:creationId xmlns:a16="http://schemas.microsoft.com/office/drawing/2014/main" id="{16CEAF41-DD75-4529-BE47-839C34DBB6E0}"/>
                  </a:ext>
                  <a:ext uri="{C183D7F6-B498-43B3-948B-1728B52AA6E4}">
                    <adec:decorative xmlns:adec="http://schemas.microsoft.com/office/drawing/2017/decorative" val="1"/>
                  </a:ext>
                </a:extLst>
              </p:cNvPr>
              <p:cNvCxnSpPr>
                <a:cxnSpLocks/>
              </p:cNvCxnSpPr>
              <p:nvPr/>
            </p:nvCxnSpPr>
            <p:spPr>
              <a:xfrm flipV="1">
                <a:off x="1138085" y="3661365"/>
                <a:ext cx="0" cy="492697"/>
              </a:xfrm>
              <a:prstGeom prst="line">
                <a:avLst/>
              </a:prstGeom>
              <a:ln w="28575" cap="rnd">
                <a:solidFill>
                  <a:srgbClr val="75757A"/>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2" name="Oval 161">
                <a:extLst>
                  <a:ext uri="{FF2B5EF4-FFF2-40B4-BE49-F238E27FC236}">
                    <a16:creationId xmlns:a16="http://schemas.microsoft.com/office/drawing/2014/main" id="{4F51E4E3-5CF0-4F2F-AF5D-23FE2A813F54}"/>
                  </a:ext>
                  <a:ext uri="{C183D7F6-B498-43B3-948B-1728B52AA6E4}">
                    <adec:decorative xmlns:adec="http://schemas.microsoft.com/office/drawing/2017/decorative" val="1"/>
                  </a:ext>
                </a:extLst>
              </p:cNvPr>
              <p:cNvSpPr/>
              <p:nvPr/>
            </p:nvSpPr>
            <p:spPr bwMode="auto">
              <a:xfrm rot="16200000">
                <a:off x="1084377" y="3607592"/>
                <a:ext cx="141193" cy="141193"/>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algn="ctr" defTabSz="878419" fontAlgn="base">
                  <a:spcBef>
                    <a:spcPct val="0"/>
                  </a:spcBef>
                  <a:spcAft>
                    <a:spcPct val="0"/>
                  </a:spcAft>
                  <a:defRPr/>
                </a:pPr>
                <a:endParaRPr lang="en-US" sz="1884">
                  <a:gradFill>
                    <a:gsLst>
                      <a:gs pos="0">
                        <a:srgbClr val="FFFFFF"/>
                      </a:gs>
                      <a:gs pos="100000">
                        <a:srgbClr val="FFFFFF"/>
                      </a:gs>
                    </a:gsLst>
                    <a:lin ang="5400000" scaled="0"/>
                  </a:gradFill>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163" name="Group 162">
              <a:extLst>
                <a:ext uri="{FF2B5EF4-FFF2-40B4-BE49-F238E27FC236}">
                  <a16:creationId xmlns:a16="http://schemas.microsoft.com/office/drawing/2014/main" id="{6D965E75-FC11-4328-9938-E808884367FC}"/>
                </a:ext>
              </a:extLst>
            </p:cNvPr>
            <p:cNvGrpSpPr/>
            <p:nvPr/>
          </p:nvGrpSpPr>
          <p:grpSpPr>
            <a:xfrm>
              <a:off x="6215180" y="3442565"/>
              <a:ext cx="141193" cy="546470"/>
              <a:chOff x="1084377" y="3607592"/>
              <a:chExt cx="141193" cy="546470"/>
            </a:xfrm>
          </p:grpSpPr>
          <p:cxnSp>
            <p:nvCxnSpPr>
              <p:cNvPr id="164" name="Straight Connector 163">
                <a:extLst>
                  <a:ext uri="{FF2B5EF4-FFF2-40B4-BE49-F238E27FC236}">
                    <a16:creationId xmlns:a16="http://schemas.microsoft.com/office/drawing/2014/main" id="{C1325225-8436-4F47-8B0A-599E3C3104FF}"/>
                  </a:ext>
                  <a:ext uri="{C183D7F6-B498-43B3-948B-1728B52AA6E4}">
                    <adec:decorative xmlns:adec="http://schemas.microsoft.com/office/drawing/2017/decorative" val="1"/>
                  </a:ext>
                </a:extLst>
              </p:cNvPr>
              <p:cNvCxnSpPr>
                <a:cxnSpLocks/>
              </p:cNvCxnSpPr>
              <p:nvPr/>
            </p:nvCxnSpPr>
            <p:spPr>
              <a:xfrm flipV="1">
                <a:off x="1138085" y="3661365"/>
                <a:ext cx="0" cy="492697"/>
              </a:xfrm>
              <a:prstGeom prst="line">
                <a:avLst/>
              </a:prstGeom>
              <a:ln w="28575" cap="rnd">
                <a:solidFill>
                  <a:srgbClr val="75757A"/>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5" name="Oval 164">
                <a:extLst>
                  <a:ext uri="{FF2B5EF4-FFF2-40B4-BE49-F238E27FC236}">
                    <a16:creationId xmlns:a16="http://schemas.microsoft.com/office/drawing/2014/main" id="{434FB321-F4B5-410D-9B82-89DE75CB7A24}"/>
                  </a:ext>
                  <a:ext uri="{C183D7F6-B498-43B3-948B-1728B52AA6E4}">
                    <adec:decorative xmlns:adec="http://schemas.microsoft.com/office/drawing/2017/decorative" val="1"/>
                  </a:ext>
                </a:extLst>
              </p:cNvPr>
              <p:cNvSpPr/>
              <p:nvPr/>
            </p:nvSpPr>
            <p:spPr bwMode="auto">
              <a:xfrm rot="16200000">
                <a:off x="1084377" y="3607592"/>
                <a:ext cx="141193" cy="141193"/>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algn="ctr" defTabSz="878419" fontAlgn="base">
                  <a:spcBef>
                    <a:spcPct val="0"/>
                  </a:spcBef>
                  <a:spcAft>
                    <a:spcPct val="0"/>
                  </a:spcAft>
                  <a:defRPr/>
                </a:pPr>
                <a:endParaRPr lang="en-US" sz="1884">
                  <a:gradFill>
                    <a:gsLst>
                      <a:gs pos="0">
                        <a:srgbClr val="FFFFFF"/>
                      </a:gs>
                      <a:gs pos="100000">
                        <a:srgbClr val="FFFFFF"/>
                      </a:gs>
                    </a:gsLst>
                    <a:lin ang="5400000" scaled="0"/>
                  </a:gradFill>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166" name="Group 165">
              <a:extLst>
                <a:ext uri="{FF2B5EF4-FFF2-40B4-BE49-F238E27FC236}">
                  <a16:creationId xmlns:a16="http://schemas.microsoft.com/office/drawing/2014/main" id="{30C38109-DCE0-4FDE-9BA0-DB8A7DB7B162}"/>
                </a:ext>
              </a:extLst>
            </p:cNvPr>
            <p:cNvGrpSpPr/>
            <p:nvPr/>
          </p:nvGrpSpPr>
          <p:grpSpPr>
            <a:xfrm>
              <a:off x="7493110" y="3442565"/>
              <a:ext cx="141193" cy="546470"/>
              <a:chOff x="1084377" y="3607592"/>
              <a:chExt cx="141193" cy="546470"/>
            </a:xfrm>
          </p:grpSpPr>
          <p:cxnSp>
            <p:nvCxnSpPr>
              <p:cNvPr id="167" name="Straight Connector 166">
                <a:extLst>
                  <a:ext uri="{FF2B5EF4-FFF2-40B4-BE49-F238E27FC236}">
                    <a16:creationId xmlns:a16="http://schemas.microsoft.com/office/drawing/2014/main" id="{18900CA7-FCEB-459B-AB29-9FCBA3AA8E10}"/>
                  </a:ext>
                  <a:ext uri="{C183D7F6-B498-43B3-948B-1728B52AA6E4}">
                    <adec:decorative xmlns:adec="http://schemas.microsoft.com/office/drawing/2017/decorative" val="1"/>
                  </a:ext>
                </a:extLst>
              </p:cNvPr>
              <p:cNvCxnSpPr>
                <a:cxnSpLocks/>
              </p:cNvCxnSpPr>
              <p:nvPr/>
            </p:nvCxnSpPr>
            <p:spPr>
              <a:xfrm flipV="1">
                <a:off x="1138085" y="3661365"/>
                <a:ext cx="0" cy="492697"/>
              </a:xfrm>
              <a:prstGeom prst="line">
                <a:avLst/>
              </a:prstGeom>
              <a:ln w="28575" cap="rnd">
                <a:solidFill>
                  <a:srgbClr val="75757A"/>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8" name="Oval 167">
                <a:extLst>
                  <a:ext uri="{FF2B5EF4-FFF2-40B4-BE49-F238E27FC236}">
                    <a16:creationId xmlns:a16="http://schemas.microsoft.com/office/drawing/2014/main" id="{7F0AB74D-8A8F-4B58-8B4C-9B51D747063A}"/>
                  </a:ext>
                  <a:ext uri="{C183D7F6-B498-43B3-948B-1728B52AA6E4}">
                    <adec:decorative xmlns:adec="http://schemas.microsoft.com/office/drawing/2017/decorative" val="1"/>
                  </a:ext>
                </a:extLst>
              </p:cNvPr>
              <p:cNvSpPr/>
              <p:nvPr/>
            </p:nvSpPr>
            <p:spPr bwMode="auto">
              <a:xfrm rot="16200000">
                <a:off x="1084377" y="3607592"/>
                <a:ext cx="141193" cy="141193"/>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algn="ctr" defTabSz="878419" fontAlgn="base">
                  <a:spcBef>
                    <a:spcPct val="0"/>
                  </a:spcBef>
                  <a:spcAft>
                    <a:spcPct val="0"/>
                  </a:spcAft>
                  <a:defRPr/>
                </a:pPr>
                <a:endParaRPr lang="en-US" sz="1884">
                  <a:gradFill>
                    <a:gsLst>
                      <a:gs pos="0">
                        <a:srgbClr val="FFFFFF"/>
                      </a:gs>
                      <a:gs pos="100000">
                        <a:srgbClr val="FFFFFF"/>
                      </a:gs>
                    </a:gsLst>
                    <a:lin ang="5400000" scaled="0"/>
                  </a:gradFill>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169" name="Group 168">
              <a:extLst>
                <a:ext uri="{FF2B5EF4-FFF2-40B4-BE49-F238E27FC236}">
                  <a16:creationId xmlns:a16="http://schemas.microsoft.com/office/drawing/2014/main" id="{B22944FB-EC59-46F3-AAD4-61D9EE45330F}"/>
                </a:ext>
              </a:extLst>
            </p:cNvPr>
            <p:cNvGrpSpPr/>
            <p:nvPr/>
          </p:nvGrpSpPr>
          <p:grpSpPr>
            <a:xfrm>
              <a:off x="8727085" y="3452556"/>
              <a:ext cx="141193" cy="546470"/>
              <a:chOff x="1084377" y="3607592"/>
              <a:chExt cx="141193" cy="546470"/>
            </a:xfrm>
          </p:grpSpPr>
          <p:cxnSp>
            <p:nvCxnSpPr>
              <p:cNvPr id="170" name="Straight Connector 169">
                <a:extLst>
                  <a:ext uri="{FF2B5EF4-FFF2-40B4-BE49-F238E27FC236}">
                    <a16:creationId xmlns:a16="http://schemas.microsoft.com/office/drawing/2014/main" id="{FD5EA53F-6543-4B86-93C4-307F83817365}"/>
                  </a:ext>
                  <a:ext uri="{C183D7F6-B498-43B3-948B-1728B52AA6E4}">
                    <adec:decorative xmlns:adec="http://schemas.microsoft.com/office/drawing/2017/decorative" val="1"/>
                  </a:ext>
                </a:extLst>
              </p:cNvPr>
              <p:cNvCxnSpPr>
                <a:cxnSpLocks/>
              </p:cNvCxnSpPr>
              <p:nvPr/>
            </p:nvCxnSpPr>
            <p:spPr>
              <a:xfrm flipV="1">
                <a:off x="1138085" y="3661365"/>
                <a:ext cx="0" cy="492697"/>
              </a:xfrm>
              <a:prstGeom prst="line">
                <a:avLst/>
              </a:prstGeom>
              <a:ln w="28575" cap="rnd">
                <a:solidFill>
                  <a:srgbClr val="75757A"/>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71" name="Oval 170">
                <a:extLst>
                  <a:ext uri="{FF2B5EF4-FFF2-40B4-BE49-F238E27FC236}">
                    <a16:creationId xmlns:a16="http://schemas.microsoft.com/office/drawing/2014/main" id="{138372BB-AA48-4633-AE85-B6D152B6BCB2}"/>
                  </a:ext>
                  <a:ext uri="{C183D7F6-B498-43B3-948B-1728B52AA6E4}">
                    <adec:decorative xmlns:adec="http://schemas.microsoft.com/office/drawing/2017/decorative" val="1"/>
                  </a:ext>
                </a:extLst>
              </p:cNvPr>
              <p:cNvSpPr/>
              <p:nvPr/>
            </p:nvSpPr>
            <p:spPr bwMode="auto">
              <a:xfrm rot="16200000">
                <a:off x="1084377" y="3607592"/>
                <a:ext cx="141193" cy="141193"/>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algn="ctr" defTabSz="878419" fontAlgn="base">
                  <a:spcBef>
                    <a:spcPct val="0"/>
                  </a:spcBef>
                  <a:spcAft>
                    <a:spcPct val="0"/>
                  </a:spcAft>
                  <a:defRPr/>
                </a:pPr>
                <a:endParaRPr lang="en-US" sz="1884">
                  <a:gradFill>
                    <a:gsLst>
                      <a:gs pos="0">
                        <a:srgbClr val="FFFFFF"/>
                      </a:gs>
                      <a:gs pos="100000">
                        <a:srgbClr val="FFFFFF"/>
                      </a:gs>
                    </a:gsLst>
                    <a:lin ang="5400000" scaled="0"/>
                  </a:gradFill>
                  <a:latin typeface="Open Sans" panose="020B0606030504020204" pitchFamily="34" charset="0"/>
                  <a:ea typeface="Open Sans" panose="020B0606030504020204" pitchFamily="34" charset="0"/>
                  <a:cs typeface="Open Sans" panose="020B0606030504020204" pitchFamily="34" charset="0"/>
                </a:endParaRPr>
              </a:p>
            </p:txBody>
          </p:sp>
        </p:grpSp>
      </p:grpSp>
      <p:grpSp>
        <p:nvGrpSpPr>
          <p:cNvPr id="5" name="Group 4">
            <a:extLst>
              <a:ext uri="{FF2B5EF4-FFF2-40B4-BE49-F238E27FC236}">
                <a16:creationId xmlns:a16="http://schemas.microsoft.com/office/drawing/2014/main" id="{BF3C05F6-5643-4514-9015-EADA69635388}"/>
              </a:ext>
            </a:extLst>
          </p:cNvPr>
          <p:cNvGrpSpPr/>
          <p:nvPr/>
        </p:nvGrpSpPr>
        <p:grpSpPr>
          <a:xfrm>
            <a:off x="228078" y="3975879"/>
            <a:ext cx="8734364" cy="2495656"/>
            <a:chOff x="473522" y="2957809"/>
            <a:chExt cx="8438903" cy="3077297"/>
          </a:xfrm>
        </p:grpSpPr>
        <p:grpSp>
          <p:nvGrpSpPr>
            <p:cNvPr id="3" name="Group 2">
              <a:extLst>
                <a:ext uri="{FF2B5EF4-FFF2-40B4-BE49-F238E27FC236}">
                  <a16:creationId xmlns:a16="http://schemas.microsoft.com/office/drawing/2014/main" id="{B979A00A-288F-4596-8596-B6245973844F}"/>
                </a:ext>
              </a:extLst>
            </p:cNvPr>
            <p:cNvGrpSpPr/>
            <p:nvPr/>
          </p:nvGrpSpPr>
          <p:grpSpPr>
            <a:xfrm>
              <a:off x="473522" y="2957809"/>
              <a:ext cx="8438903" cy="3077297"/>
              <a:chOff x="406550" y="3713239"/>
              <a:chExt cx="9311752" cy="3077297"/>
            </a:xfrm>
          </p:grpSpPr>
          <p:grpSp>
            <p:nvGrpSpPr>
              <p:cNvPr id="2" name="Group 1">
                <a:extLst>
                  <a:ext uri="{FF2B5EF4-FFF2-40B4-BE49-F238E27FC236}">
                    <a16:creationId xmlns:a16="http://schemas.microsoft.com/office/drawing/2014/main" id="{ACD9056F-D671-4F3C-A669-BF15F1237944}"/>
                  </a:ext>
                </a:extLst>
              </p:cNvPr>
              <p:cNvGrpSpPr/>
              <p:nvPr/>
            </p:nvGrpSpPr>
            <p:grpSpPr>
              <a:xfrm>
                <a:off x="406550" y="3713239"/>
                <a:ext cx="9311752" cy="3077297"/>
                <a:chOff x="474924" y="2957810"/>
                <a:chExt cx="9253607" cy="3077297"/>
              </a:xfrm>
            </p:grpSpPr>
            <p:sp>
              <p:nvSpPr>
                <p:cNvPr id="10" name="TextBox 9"/>
                <p:cNvSpPr txBox="1"/>
                <p:nvPr/>
              </p:nvSpPr>
              <p:spPr>
                <a:xfrm>
                  <a:off x="474924" y="2957810"/>
                  <a:ext cx="9253607" cy="3077297"/>
                </a:xfrm>
                <a:prstGeom prst="rect">
                  <a:avLst/>
                </a:prstGeom>
                <a:solidFill>
                  <a:srgbClr val="512BD4"/>
                </a:solidFill>
              </p:spPr>
              <p:txBody>
                <a:bodyPr wrap="square" lIns="239012" tIns="191209" rIns="239012" bIns="191209"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defTabSz="914002">
                    <a:defRPr/>
                  </a:pPr>
                  <a:endParaRPr lang="en-US" sz="1333" b="1">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2" name="TextBox 31"/>
                <p:cNvSpPr txBox="1"/>
                <p:nvPr/>
              </p:nvSpPr>
              <p:spPr>
                <a:xfrm>
                  <a:off x="3762304" y="5408884"/>
                  <a:ext cx="2688627" cy="382081"/>
                </a:xfrm>
                <a:prstGeom prst="rect">
                  <a:avLst/>
                </a:prstGeom>
                <a:solidFill>
                  <a:srgbClr val="D2D2D2"/>
                </a:solidFill>
              </p:spPr>
              <p:txBody>
                <a:bodyPr wrap="square" lIns="239012" tIns="191209" rIns="239012" bIns="191209" rtlCol="0" anchor="ctr">
                  <a:noAutofit/>
                </a:bodyPr>
                <a:lstStyle/>
                <a:p>
                  <a:pPr algn="ctr" defTabSz="895998">
                    <a:lnSpc>
                      <a:spcPct val="90000"/>
                    </a:lnSpc>
                    <a:defRPr/>
                  </a:pPr>
                  <a:r>
                    <a:rPr lang="en-US" sz="933" b="1" kern="0">
                      <a:gradFill>
                        <a:gsLst>
                          <a:gs pos="2804">
                            <a:srgbClr val="505050"/>
                          </a:gs>
                          <a:gs pos="26000">
                            <a:srgbClr val="505050"/>
                          </a:gs>
                        </a:gsLst>
                        <a:lin ang="5400000" scaled="1"/>
                      </a:gradFill>
                      <a:latin typeface="Open Sans" panose="020B0606030504020204" pitchFamily="34" charset="0"/>
                      <a:ea typeface="Open Sans" panose="020B0606030504020204" pitchFamily="34" charset="0"/>
                      <a:cs typeface="Open Sans" panose="020B0606030504020204" pitchFamily="34" charset="0"/>
                    </a:rPr>
                    <a:t>COMPILERS</a:t>
                  </a:r>
                </a:p>
              </p:txBody>
            </p:sp>
            <p:sp>
              <p:nvSpPr>
                <p:cNvPr id="33" name="TextBox 32"/>
                <p:cNvSpPr txBox="1"/>
                <p:nvPr/>
              </p:nvSpPr>
              <p:spPr>
                <a:xfrm>
                  <a:off x="6759530" y="5408884"/>
                  <a:ext cx="2626177" cy="382081"/>
                </a:xfrm>
                <a:prstGeom prst="rect">
                  <a:avLst/>
                </a:prstGeom>
                <a:solidFill>
                  <a:srgbClr val="D2D2D2"/>
                </a:solidFill>
              </p:spPr>
              <p:txBody>
                <a:bodyPr wrap="square" lIns="239012" tIns="191209" rIns="239012" bIns="191209" rtlCol="0" anchor="ctr">
                  <a:noAutofit/>
                </a:bodyPr>
                <a:lstStyle/>
                <a:p>
                  <a:pPr algn="ctr" defTabSz="895998">
                    <a:lnSpc>
                      <a:spcPct val="90000"/>
                    </a:lnSpc>
                    <a:defRPr/>
                  </a:pPr>
                  <a:r>
                    <a:rPr lang="en-US" sz="933" b="1" kern="0">
                      <a:gradFill>
                        <a:gsLst>
                          <a:gs pos="2804">
                            <a:srgbClr val="505050"/>
                          </a:gs>
                          <a:gs pos="26000">
                            <a:srgbClr val="505050"/>
                          </a:gs>
                        </a:gsLst>
                        <a:lin ang="5400000" scaled="1"/>
                      </a:gradFill>
                      <a:latin typeface="Open Sans" panose="020B0606030504020204" pitchFamily="34" charset="0"/>
                      <a:ea typeface="Open Sans" panose="020B0606030504020204" pitchFamily="34" charset="0"/>
                      <a:cs typeface="Open Sans" panose="020B0606030504020204" pitchFamily="34" charset="0"/>
                    </a:rPr>
                    <a:t>LANGUAGES</a:t>
                  </a:r>
                </a:p>
              </p:txBody>
            </p:sp>
            <p:sp>
              <p:nvSpPr>
                <p:cNvPr id="34" name="TextBox 33"/>
                <p:cNvSpPr txBox="1"/>
                <p:nvPr/>
              </p:nvSpPr>
              <p:spPr>
                <a:xfrm>
                  <a:off x="819096" y="5408885"/>
                  <a:ext cx="2634609" cy="394116"/>
                </a:xfrm>
                <a:prstGeom prst="rect">
                  <a:avLst/>
                </a:prstGeom>
                <a:solidFill>
                  <a:srgbClr val="D2D2D2"/>
                </a:solidFill>
              </p:spPr>
              <p:txBody>
                <a:bodyPr wrap="square" lIns="239012" tIns="191209" rIns="239012" bIns="191209" rtlCol="0" anchor="ctr">
                  <a:noAutofit/>
                </a:bodyPr>
                <a:lstStyle/>
                <a:p>
                  <a:pPr algn="ctr" defTabSz="895998">
                    <a:lnSpc>
                      <a:spcPct val="90000"/>
                    </a:lnSpc>
                    <a:defRPr/>
                  </a:pPr>
                  <a:r>
                    <a:rPr lang="en-US" sz="933" b="1" kern="0">
                      <a:gradFill>
                        <a:gsLst>
                          <a:gs pos="2804">
                            <a:srgbClr val="505050"/>
                          </a:gs>
                          <a:gs pos="26000">
                            <a:srgbClr val="505050"/>
                          </a:gs>
                        </a:gsLst>
                        <a:lin ang="5400000" scaled="1"/>
                      </a:gradFill>
                      <a:latin typeface="Open Sans" panose="020B0606030504020204" pitchFamily="34" charset="0"/>
                      <a:ea typeface="Open Sans" panose="020B0606030504020204" pitchFamily="34" charset="0"/>
                      <a:cs typeface="Open Sans" panose="020B0606030504020204" pitchFamily="34" charset="0"/>
                    </a:rPr>
                    <a:t>RUNTIME COMPONENTS</a:t>
                  </a:r>
                </a:p>
              </p:txBody>
            </p:sp>
            <p:sp>
              <p:nvSpPr>
                <p:cNvPr id="30" name="TextBox 29"/>
                <p:cNvSpPr txBox="1"/>
                <p:nvPr/>
              </p:nvSpPr>
              <p:spPr>
                <a:xfrm>
                  <a:off x="532406" y="3553750"/>
                  <a:ext cx="9162736" cy="1149498"/>
                </a:xfrm>
                <a:prstGeom prst="rect">
                  <a:avLst/>
                </a:prstGeom>
                <a:solidFill>
                  <a:srgbClr val="000000">
                    <a:alpha val="10196"/>
                  </a:srgbClr>
                </a:solidFill>
              </p:spPr>
              <p:txBody>
                <a:bodyPr wrap="square" lIns="239012" tIns="191209" rIns="239012" bIns="191209"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defTabSz="914002">
                    <a:defRPr/>
                  </a:pPr>
                  <a:r>
                    <a:rPr lang="en-US" sz="1800">
                      <a:solidFill>
                        <a:srgbClr val="E5E5E5"/>
                      </a:solidFill>
                      <a:latin typeface="Open Sans" panose="020B0606030504020204" pitchFamily="34" charset="0"/>
                      <a:ea typeface="Open Sans" panose="020B0606030504020204" pitchFamily="34" charset="0"/>
                      <a:cs typeface="Open Sans" panose="020B0606030504020204" pitchFamily="34" charset="0"/>
                    </a:rPr>
                    <a:t>COMMON BASE LIBARIES/APIs </a:t>
                  </a:r>
                  <a:endParaRPr lang="en-US" sz="1400">
                    <a:solidFill>
                      <a:srgbClr val="E5E5E5"/>
                    </a:solidFill>
                    <a:latin typeface="Open Sans" panose="020B0606030504020204" pitchFamily="34" charset="0"/>
                    <a:ea typeface="Open Sans" panose="020B0606030504020204" pitchFamily="34" charset="0"/>
                    <a:cs typeface="Open Sans" panose="020B0606030504020204" pitchFamily="34" charset="0"/>
                  </a:endParaRPr>
                </a:p>
              </p:txBody>
            </p:sp>
            <p:sp>
              <p:nvSpPr>
                <p:cNvPr id="6" name="Rectangle 5"/>
                <p:cNvSpPr/>
                <p:nvPr/>
              </p:nvSpPr>
              <p:spPr>
                <a:xfrm>
                  <a:off x="549899" y="4949462"/>
                  <a:ext cx="9162736" cy="366779"/>
                </a:xfrm>
                <a:prstGeom prst="rect">
                  <a:avLst/>
                </a:prstGeom>
              </p:spPr>
              <p:txBody>
                <a:bodyPr wrap="square">
                  <a:spAutoFit/>
                </a:bodyPr>
                <a:lstStyle/>
                <a:p>
                  <a:pPr algn="ctr" defTabSz="913808">
                    <a:defRPr/>
                  </a:pPr>
                  <a:r>
                    <a:rPr lang="en-US" sz="1333" b="1" kern="0">
                      <a:solidFill>
                        <a:srgbClr val="FFFFFF"/>
                      </a:solidFill>
                      <a:latin typeface="Open Sans" panose="020B0606030504020204" pitchFamily="34" charset="0"/>
                      <a:ea typeface="Open Sans" panose="020B0606030504020204" pitchFamily="34" charset="0"/>
                      <a:cs typeface="Open Sans" panose="020B0606030504020204" pitchFamily="34" charset="0"/>
                    </a:rPr>
                    <a:t>INFRASTRUCTURE</a:t>
                  </a:r>
                  <a:endParaRPr lang="en-US" sz="1733">
                    <a:solidFill>
                      <a:srgbClr val="505050"/>
                    </a:solidFill>
                    <a:latin typeface="Open Sans" panose="020B0606030504020204" pitchFamily="34" charset="0"/>
                    <a:ea typeface="Open Sans" panose="020B0606030504020204" pitchFamily="34" charset="0"/>
                    <a:cs typeface="Open Sans" panose="020B0606030504020204" pitchFamily="34" charset="0"/>
                  </a:endParaRPr>
                </a:p>
              </p:txBody>
            </p:sp>
          </p:grpSp>
          <p:sp>
            <p:nvSpPr>
              <p:cNvPr id="4" name="Rectangle 3"/>
              <p:cNvSpPr/>
              <p:nvPr/>
            </p:nvSpPr>
            <p:spPr>
              <a:xfrm>
                <a:off x="431235" y="3774151"/>
                <a:ext cx="9253607" cy="592031"/>
              </a:xfrm>
              <a:prstGeom prst="rect">
                <a:avLst/>
              </a:prstGeom>
            </p:spPr>
            <p:txBody>
              <a:bodyPr wrap="square">
                <a:spAutoFit/>
              </a:bodyPr>
              <a:lstStyle/>
              <a:p>
                <a:pPr algn="ctr" defTabSz="914002">
                  <a:lnSpc>
                    <a:spcPct val="90000"/>
                  </a:lnSpc>
                  <a:defRPr/>
                </a:pPr>
                <a:r>
                  <a:rPr lang="en-US" sz="2800" kern="0">
                    <a:solidFill>
                      <a:srgbClr val="FFFFFF"/>
                    </a:solidFill>
                    <a:latin typeface="Open Sans" panose="020B0606030504020204" pitchFamily="34" charset="0"/>
                    <a:ea typeface="Open Sans" panose="020B0606030504020204" pitchFamily="34" charset="0"/>
                    <a:cs typeface="Open Sans" panose="020B0606030504020204" pitchFamily="34" charset="0"/>
                  </a:rPr>
                  <a:t>.NET 6</a:t>
                </a:r>
              </a:p>
            </p:txBody>
          </p:sp>
        </p:grpSp>
        <p:sp>
          <p:nvSpPr>
            <p:cNvPr id="31" name="TextBox 30"/>
            <p:cNvSpPr txBox="1"/>
            <p:nvPr/>
          </p:nvSpPr>
          <p:spPr>
            <a:xfrm>
              <a:off x="510497" y="4791765"/>
              <a:ext cx="8364952" cy="1108393"/>
            </a:xfrm>
            <a:prstGeom prst="rect">
              <a:avLst/>
            </a:prstGeom>
            <a:solidFill>
              <a:srgbClr val="000000">
                <a:alpha val="10196"/>
              </a:srgbClr>
            </a:solidFill>
          </p:spPr>
          <p:txBody>
            <a:bodyPr wrap="square" lIns="239012" tIns="191209" rIns="239012" bIns="191209"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defTabSz="914002">
                <a:defRPr/>
              </a:pPr>
              <a:endParaRPr lang="en-US" sz="1067">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20" name="Group 19">
            <a:extLst>
              <a:ext uri="{FF2B5EF4-FFF2-40B4-BE49-F238E27FC236}">
                <a16:creationId xmlns:a16="http://schemas.microsoft.com/office/drawing/2014/main" id="{211A1041-3F37-4B05-80B8-8CD6AC8DE58B}"/>
              </a:ext>
            </a:extLst>
          </p:cNvPr>
          <p:cNvGrpSpPr/>
          <p:nvPr/>
        </p:nvGrpSpPr>
        <p:grpSpPr>
          <a:xfrm>
            <a:off x="10007859" y="957294"/>
            <a:ext cx="2417836" cy="5596954"/>
            <a:chOff x="9244254" y="1451039"/>
            <a:chExt cx="2417836" cy="5596956"/>
          </a:xfrm>
        </p:grpSpPr>
        <p:sp>
          <p:nvSpPr>
            <p:cNvPr id="60" name="Rectangle 59">
              <a:extLst>
                <a:ext uri="{FF2B5EF4-FFF2-40B4-BE49-F238E27FC236}">
                  <a16:creationId xmlns:a16="http://schemas.microsoft.com/office/drawing/2014/main" id="{DCDECF18-67A8-4760-B8DE-0636BFEA44B8}"/>
                </a:ext>
              </a:extLst>
            </p:cNvPr>
            <p:cNvSpPr/>
            <p:nvPr/>
          </p:nvSpPr>
          <p:spPr bwMode="auto">
            <a:xfrm>
              <a:off x="9304441" y="1451039"/>
              <a:ext cx="2357649" cy="5009252"/>
            </a:xfrm>
            <a:prstGeom prst="rect">
              <a:avLst/>
            </a:prstGeom>
            <a:noFill/>
            <a:ln w="25400" cap="flat" cmpd="sng" algn="ctr">
              <a:noFill/>
              <a:prstDash val="solid"/>
              <a:headEnd type="none" w="med" len="med"/>
              <a:tailEnd type="none" w="med" len="med"/>
            </a:ln>
            <a:effectLst/>
          </p:spPr>
          <p:txBody>
            <a:bodyPr vert="horz" wrap="square" lIns="239012" tIns="191209" rIns="239012" bIns="191209" numCol="1" rtlCol="0" anchor="t" anchorCtr="0" compatLnSpc="1">
              <a:prstTxWarp prst="textNoShape">
                <a:avLst/>
              </a:prstTxWarp>
            </a:bodyPr>
            <a:lstStyle/>
            <a:p>
              <a:pPr defTabSz="894404">
                <a:defRPr/>
              </a:pPr>
              <a:r>
                <a:rPr lang="en-US" sz="2000" kern="0">
                  <a:gradFill>
                    <a:gsLst>
                      <a:gs pos="14679">
                        <a:srgbClr val="FFFFFF"/>
                      </a:gs>
                      <a:gs pos="38000">
                        <a:srgbClr val="FFFFFF"/>
                      </a:gs>
                    </a:gsLst>
                    <a:lin ang="5400000" scaled="1"/>
                  </a:gradFill>
                  <a:latin typeface="Open Sans" panose="020B0606030504020204" pitchFamily="34" charset="0"/>
                  <a:ea typeface="Open Sans" panose="020B0606030504020204" pitchFamily="34" charset="0"/>
                  <a:cs typeface="Open Sans" panose="020B0606030504020204" pitchFamily="34" charset="0"/>
                </a:rPr>
                <a:t> </a:t>
              </a:r>
            </a:p>
          </p:txBody>
        </p:sp>
        <p:sp>
          <p:nvSpPr>
            <p:cNvPr id="61" name="TextBox 60">
              <a:extLst>
                <a:ext uri="{FF2B5EF4-FFF2-40B4-BE49-F238E27FC236}">
                  <a16:creationId xmlns:a16="http://schemas.microsoft.com/office/drawing/2014/main" id="{D389B246-68DD-4481-BBC4-1A7CF71F9408}"/>
                </a:ext>
              </a:extLst>
            </p:cNvPr>
            <p:cNvSpPr txBox="1"/>
            <p:nvPr/>
          </p:nvSpPr>
          <p:spPr>
            <a:xfrm>
              <a:off x="9244254" y="1451039"/>
              <a:ext cx="2375341" cy="604913"/>
            </a:xfrm>
            <a:prstGeom prst="rect">
              <a:avLst/>
            </a:prstGeom>
            <a:solidFill>
              <a:srgbClr val="000000">
                <a:alpha val="10196"/>
              </a:srgbClr>
            </a:solidFill>
            <a:ln>
              <a:noFill/>
            </a:ln>
          </p:spPr>
          <p:txBody>
            <a:bodyPr wrap="square" lIns="239012" tIns="191209" rIns="239012" bIns="191209"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defTabSz="914002">
                <a:defRPr/>
              </a:pPr>
              <a:r>
                <a:rPr lang="en-US" sz="1100" b="0">
                  <a:solidFill>
                    <a:srgbClr val="E6E6E6"/>
                  </a:solidFill>
                  <a:latin typeface="Open Sans" panose="020B0606030504020204" pitchFamily="34" charset="0"/>
                  <a:ea typeface="Open Sans" panose="020B0606030504020204" pitchFamily="34" charset="0"/>
                  <a:cs typeface="Open Sans" panose="020B0606030504020204" pitchFamily="34" charset="0"/>
                </a:rPr>
                <a:t>TOOLS</a:t>
              </a:r>
            </a:p>
          </p:txBody>
        </p:sp>
        <p:sp>
          <p:nvSpPr>
            <p:cNvPr id="44" name="TextBox 43">
              <a:extLst>
                <a:ext uri="{FF2B5EF4-FFF2-40B4-BE49-F238E27FC236}">
                  <a16:creationId xmlns:a16="http://schemas.microsoft.com/office/drawing/2014/main" id="{D30DD9FD-768F-43AB-A8DC-CBB27E0C4194}"/>
                </a:ext>
              </a:extLst>
            </p:cNvPr>
            <p:cNvSpPr txBox="1"/>
            <p:nvPr/>
          </p:nvSpPr>
          <p:spPr>
            <a:xfrm>
              <a:off x="9313518" y="5383081"/>
              <a:ext cx="2348571" cy="524652"/>
            </a:xfrm>
            <a:prstGeom prst="rect">
              <a:avLst/>
            </a:prstGeom>
            <a:noFill/>
            <a:ln>
              <a:noFill/>
            </a:ln>
          </p:spPr>
          <p:txBody>
            <a:bodyPr wrap="square" lIns="121903" tIns="191209" rIns="121903" bIns="191209" rtlCol="0">
              <a:spAutoFit/>
            </a:bodyPr>
            <a:lstStyle/>
            <a:p>
              <a:pPr algn="ctr" defTabSz="895998">
                <a:lnSpc>
                  <a:spcPct val="90000"/>
                </a:lnSpc>
                <a:defRPr/>
              </a:pPr>
              <a:r>
                <a:rPr lang="en-US" sz="1000" b="1" kern="0">
                  <a:solidFill>
                    <a:srgbClr val="E6E6E6"/>
                  </a:solidFill>
                  <a:latin typeface="Open Sans" panose="020B0606030504020204" pitchFamily="34" charset="0"/>
                  <a:ea typeface="Open Sans" panose="020B0606030504020204" pitchFamily="34" charset="0"/>
                  <a:cs typeface="Open Sans" panose="020B0606030504020204" pitchFamily="34" charset="0"/>
                </a:rPr>
                <a:t>Visual Studio Code</a:t>
              </a:r>
            </a:p>
          </p:txBody>
        </p:sp>
        <p:sp>
          <p:nvSpPr>
            <p:cNvPr id="45" name="TextBox 44">
              <a:extLst>
                <a:ext uri="{FF2B5EF4-FFF2-40B4-BE49-F238E27FC236}">
                  <a16:creationId xmlns:a16="http://schemas.microsoft.com/office/drawing/2014/main" id="{8506498E-6095-4170-A916-DC31745C1123}"/>
                </a:ext>
              </a:extLst>
            </p:cNvPr>
            <p:cNvSpPr txBox="1"/>
            <p:nvPr/>
          </p:nvSpPr>
          <p:spPr>
            <a:xfrm>
              <a:off x="9304442" y="6523343"/>
              <a:ext cx="2357648" cy="524652"/>
            </a:xfrm>
            <a:prstGeom prst="rect">
              <a:avLst/>
            </a:prstGeom>
            <a:noFill/>
            <a:ln>
              <a:noFill/>
            </a:ln>
          </p:spPr>
          <p:txBody>
            <a:bodyPr wrap="square" lIns="121903" tIns="191209" rIns="121903" bIns="191209" rtlCol="0">
              <a:spAutoFit/>
            </a:bodyPr>
            <a:lstStyle/>
            <a:p>
              <a:pPr algn="ctr" defTabSz="895998">
                <a:lnSpc>
                  <a:spcPct val="90000"/>
                </a:lnSpc>
                <a:defRPr/>
              </a:pPr>
              <a:r>
                <a:rPr lang="en-US" sz="1000" b="1" kern="0">
                  <a:solidFill>
                    <a:srgbClr val="E6E6E6"/>
                  </a:solidFill>
                  <a:latin typeface="Open Sans" panose="020B0606030504020204" pitchFamily="34" charset="0"/>
                  <a:ea typeface="Open Sans" panose="020B0606030504020204" pitchFamily="34" charset="0"/>
                  <a:cs typeface="Open Sans" panose="020B0606030504020204" pitchFamily="34" charset="0"/>
                </a:rPr>
                <a:t>CLI</a:t>
              </a:r>
            </a:p>
          </p:txBody>
        </p:sp>
        <p:pic>
          <p:nvPicPr>
            <p:cNvPr id="46" name="Picture 45">
              <a:extLst>
                <a:ext uri="{FF2B5EF4-FFF2-40B4-BE49-F238E27FC236}">
                  <a16:creationId xmlns:a16="http://schemas.microsoft.com/office/drawing/2014/main" id="{7F657A89-710B-4935-A7AC-C59AADBC39B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23292" y="6037073"/>
              <a:ext cx="519947" cy="505742"/>
            </a:xfrm>
            <a:prstGeom prst="rect">
              <a:avLst/>
            </a:prstGeom>
            <a:ln>
              <a:noFill/>
            </a:ln>
          </p:spPr>
        </p:pic>
        <p:sp>
          <p:nvSpPr>
            <p:cNvPr id="58" name="TextBox 57">
              <a:extLst>
                <a:ext uri="{FF2B5EF4-FFF2-40B4-BE49-F238E27FC236}">
                  <a16:creationId xmlns:a16="http://schemas.microsoft.com/office/drawing/2014/main" id="{59972DB0-D3D3-45BD-A2F3-A7DEF145CF13}"/>
                </a:ext>
              </a:extLst>
            </p:cNvPr>
            <p:cNvSpPr txBox="1"/>
            <p:nvPr/>
          </p:nvSpPr>
          <p:spPr>
            <a:xfrm>
              <a:off x="9275470" y="2816389"/>
              <a:ext cx="2357648" cy="509619"/>
            </a:xfrm>
            <a:prstGeom prst="rect">
              <a:avLst/>
            </a:prstGeom>
            <a:noFill/>
            <a:ln>
              <a:noFill/>
            </a:ln>
          </p:spPr>
          <p:txBody>
            <a:bodyPr wrap="square" lIns="117157" tIns="183765" rIns="117157" bIns="183765" rtlCol="0">
              <a:spAutoFit/>
            </a:bodyPr>
            <a:lstStyle/>
            <a:p>
              <a:pPr algn="ctr" defTabSz="861044">
                <a:lnSpc>
                  <a:spcPct val="90000"/>
                </a:lnSpc>
                <a:defRPr/>
              </a:pPr>
              <a:r>
                <a:rPr lang="en-US" sz="1000" b="1" kern="0">
                  <a:solidFill>
                    <a:srgbClr val="E6E6E6"/>
                  </a:solidFill>
                  <a:latin typeface="Open Sans" panose="020B0606030504020204" pitchFamily="34" charset="0"/>
                  <a:ea typeface="Open Sans" panose="020B0606030504020204" pitchFamily="34" charset="0"/>
                  <a:cs typeface="Open Sans" panose="020B0606030504020204" pitchFamily="34" charset="0"/>
                </a:rPr>
                <a:t>Visual Studio</a:t>
              </a:r>
            </a:p>
          </p:txBody>
        </p:sp>
        <p:sp>
          <p:nvSpPr>
            <p:cNvPr id="49" name="TextBox 48">
              <a:extLst>
                <a:ext uri="{FF2B5EF4-FFF2-40B4-BE49-F238E27FC236}">
                  <a16:creationId xmlns:a16="http://schemas.microsoft.com/office/drawing/2014/main" id="{3EE777E9-9416-4AF3-8CE6-F9CBE1EDC735}"/>
                </a:ext>
              </a:extLst>
            </p:cNvPr>
            <p:cNvSpPr txBox="1"/>
            <p:nvPr/>
          </p:nvSpPr>
          <p:spPr>
            <a:xfrm>
              <a:off x="9286747" y="4128498"/>
              <a:ext cx="2375343" cy="509619"/>
            </a:xfrm>
            <a:prstGeom prst="rect">
              <a:avLst/>
            </a:prstGeom>
            <a:noFill/>
            <a:ln>
              <a:noFill/>
            </a:ln>
          </p:spPr>
          <p:txBody>
            <a:bodyPr wrap="square" lIns="0" tIns="183765" rIns="119523" bIns="183765" rtlCol="0">
              <a:spAutoFit/>
            </a:bodyPr>
            <a:lstStyle/>
            <a:p>
              <a:pPr marL="14006" algn="ctr" defTabSz="861044">
                <a:lnSpc>
                  <a:spcPct val="90000"/>
                </a:lnSpc>
                <a:defRPr/>
              </a:pPr>
              <a:r>
                <a:rPr lang="en-US" sz="1000" b="1" kern="0">
                  <a:solidFill>
                    <a:srgbClr val="E6E6E6"/>
                  </a:solidFill>
                  <a:latin typeface="Open Sans" panose="020B0606030504020204" pitchFamily="34" charset="0"/>
                  <a:ea typeface="Open Sans" panose="020B0606030504020204" pitchFamily="34" charset="0"/>
                  <a:cs typeface="Open Sans" panose="020B0606030504020204" pitchFamily="34" charset="0"/>
                </a:rPr>
                <a:t>Visual Studio for Mac</a:t>
              </a:r>
            </a:p>
          </p:txBody>
        </p:sp>
        <p:pic>
          <p:nvPicPr>
            <p:cNvPr id="12" name="Graphic 11">
              <a:extLst>
                <a:ext uri="{FF2B5EF4-FFF2-40B4-BE49-F238E27FC236}">
                  <a16:creationId xmlns:a16="http://schemas.microsoft.com/office/drawing/2014/main" id="{16A0C581-5D9C-466E-B578-A5583E61257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087492" y="3453363"/>
              <a:ext cx="663793" cy="662929"/>
            </a:xfrm>
            <a:prstGeom prst="rect">
              <a:avLst/>
            </a:prstGeom>
          </p:spPr>
        </p:pic>
        <p:pic>
          <p:nvPicPr>
            <p:cNvPr id="146" name="Graphic 145">
              <a:extLst>
                <a:ext uri="{FF2B5EF4-FFF2-40B4-BE49-F238E27FC236}">
                  <a16:creationId xmlns:a16="http://schemas.microsoft.com/office/drawing/2014/main" id="{5C6FA744-B583-4374-B26D-FEADE38C882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087492" y="2159189"/>
              <a:ext cx="588010" cy="588010"/>
            </a:xfrm>
            <a:prstGeom prst="rect">
              <a:avLst/>
            </a:prstGeom>
          </p:spPr>
        </p:pic>
        <p:pic>
          <p:nvPicPr>
            <p:cNvPr id="15" name="Picture 14" descr="A close up of a logo&#10;&#10;Description automatically generated">
              <a:extLst>
                <a:ext uri="{FF2B5EF4-FFF2-40B4-BE49-F238E27FC236}">
                  <a16:creationId xmlns:a16="http://schemas.microsoft.com/office/drawing/2014/main" id="{AEB2DA1A-E3C0-4F11-8D03-6CB45182D02C}"/>
                </a:ext>
              </a:extLst>
            </p:cNvPr>
            <p:cNvPicPr>
              <a:picLocks noChangeAspect="1"/>
            </p:cNvPicPr>
            <p:nvPr/>
          </p:nvPicPr>
          <p:blipFill>
            <a:blip r:embed="rId8"/>
            <a:stretch>
              <a:fillRect/>
            </a:stretch>
          </p:blipFill>
          <p:spPr>
            <a:xfrm>
              <a:off x="10096009" y="4788630"/>
              <a:ext cx="594450" cy="594450"/>
            </a:xfrm>
            <a:prstGeom prst="rect">
              <a:avLst/>
            </a:prstGeom>
          </p:spPr>
        </p:pic>
      </p:grpSp>
      <p:sp>
        <p:nvSpPr>
          <p:cNvPr id="53" name="Rectangle 52">
            <a:extLst>
              <a:ext uri="{FF2B5EF4-FFF2-40B4-BE49-F238E27FC236}">
                <a16:creationId xmlns:a16="http://schemas.microsoft.com/office/drawing/2014/main" id="{693ADAB9-0CD3-4ACA-AFD8-60B6A95EDCFE}"/>
              </a:ext>
            </a:extLst>
          </p:cNvPr>
          <p:cNvSpPr/>
          <p:nvPr/>
        </p:nvSpPr>
        <p:spPr bwMode="auto">
          <a:xfrm>
            <a:off x="1476034" y="1454699"/>
            <a:ext cx="1250399" cy="20759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Open Sans" panose="020B0606030504020204" pitchFamily="34" charset="0"/>
              <a:ea typeface="Open Sans" panose="020B0606030504020204" pitchFamily="34" charset="0"/>
              <a:cs typeface="Open Sans" panose="020B0606030504020204" pitchFamily="34" charset="0"/>
            </a:endParaRPr>
          </a:p>
        </p:txBody>
      </p:sp>
      <p:sp>
        <p:nvSpPr>
          <p:cNvPr id="66" name="Rectangle 65">
            <a:extLst>
              <a:ext uri="{FF2B5EF4-FFF2-40B4-BE49-F238E27FC236}">
                <a16:creationId xmlns:a16="http://schemas.microsoft.com/office/drawing/2014/main" id="{920F3DE6-40E3-414B-A393-F3803440188A}"/>
              </a:ext>
            </a:extLst>
          </p:cNvPr>
          <p:cNvSpPr/>
          <p:nvPr/>
        </p:nvSpPr>
        <p:spPr bwMode="auto">
          <a:xfrm>
            <a:off x="2728094" y="1454700"/>
            <a:ext cx="1250399" cy="207596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Open Sans" panose="020B0606030504020204" pitchFamily="34" charset="0"/>
              <a:ea typeface="Open Sans" panose="020B0606030504020204" pitchFamily="34" charset="0"/>
              <a:cs typeface="Open Sans" panose="020B0606030504020204" pitchFamily="34" charset="0"/>
            </a:endParaRPr>
          </a:p>
        </p:txBody>
      </p:sp>
      <p:sp>
        <p:nvSpPr>
          <p:cNvPr id="70" name="Rectangle 69">
            <a:extLst>
              <a:ext uri="{FF2B5EF4-FFF2-40B4-BE49-F238E27FC236}">
                <a16:creationId xmlns:a16="http://schemas.microsoft.com/office/drawing/2014/main" id="{94D23332-5CB4-47E5-84F9-B19F9E90C0F7}"/>
              </a:ext>
            </a:extLst>
          </p:cNvPr>
          <p:cNvSpPr/>
          <p:nvPr/>
        </p:nvSpPr>
        <p:spPr bwMode="auto">
          <a:xfrm>
            <a:off x="3968202" y="1454699"/>
            <a:ext cx="1250399" cy="20759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Open Sans" panose="020B0606030504020204" pitchFamily="34" charset="0"/>
              <a:ea typeface="Open Sans" panose="020B0606030504020204" pitchFamily="34" charset="0"/>
              <a:cs typeface="Open Sans" panose="020B0606030504020204" pitchFamily="34" charset="0"/>
            </a:endParaRPr>
          </a:p>
        </p:txBody>
      </p:sp>
      <p:sp>
        <p:nvSpPr>
          <p:cNvPr id="74" name="Rectangle 73">
            <a:extLst>
              <a:ext uri="{FF2B5EF4-FFF2-40B4-BE49-F238E27FC236}">
                <a16:creationId xmlns:a16="http://schemas.microsoft.com/office/drawing/2014/main" id="{437578EA-2C96-4A1F-A9DB-37215A406649}"/>
              </a:ext>
            </a:extLst>
          </p:cNvPr>
          <p:cNvSpPr/>
          <p:nvPr/>
        </p:nvSpPr>
        <p:spPr bwMode="auto">
          <a:xfrm>
            <a:off x="5218806" y="1454699"/>
            <a:ext cx="1250399" cy="20759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Open Sans" panose="020B0606030504020204" pitchFamily="34" charset="0"/>
              <a:ea typeface="Open Sans" panose="020B0606030504020204" pitchFamily="34" charset="0"/>
              <a:cs typeface="Open Sans" panose="020B0606030504020204" pitchFamily="34" charset="0"/>
            </a:endParaRPr>
          </a:p>
        </p:txBody>
      </p:sp>
      <p:sp>
        <p:nvSpPr>
          <p:cNvPr id="78" name="Rectangle 77">
            <a:extLst>
              <a:ext uri="{FF2B5EF4-FFF2-40B4-BE49-F238E27FC236}">
                <a16:creationId xmlns:a16="http://schemas.microsoft.com/office/drawing/2014/main" id="{BA40EA88-EB53-466C-BEA0-EBA2C0FADCE2}"/>
              </a:ext>
            </a:extLst>
          </p:cNvPr>
          <p:cNvSpPr/>
          <p:nvPr/>
        </p:nvSpPr>
        <p:spPr bwMode="auto">
          <a:xfrm>
            <a:off x="6470555" y="1454699"/>
            <a:ext cx="1250399" cy="20759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Open Sans" panose="020B0606030504020204" pitchFamily="34" charset="0"/>
              <a:ea typeface="Open Sans" panose="020B0606030504020204" pitchFamily="34" charset="0"/>
              <a:cs typeface="Open Sans" panose="020B0606030504020204" pitchFamily="34" charset="0"/>
            </a:endParaRPr>
          </a:p>
        </p:txBody>
      </p:sp>
      <p:sp>
        <p:nvSpPr>
          <p:cNvPr id="82" name="Rectangle 81">
            <a:extLst>
              <a:ext uri="{FF2B5EF4-FFF2-40B4-BE49-F238E27FC236}">
                <a16:creationId xmlns:a16="http://schemas.microsoft.com/office/drawing/2014/main" id="{AFB452F1-EA1E-4516-ACA0-A8F4C3CBDA19}"/>
              </a:ext>
            </a:extLst>
          </p:cNvPr>
          <p:cNvSpPr/>
          <p:nvPr/>
        </p:nvSpPr>
        <p:spPr bwMode="auto">
          <a:xfrm>
            <a:off x="7713691" y="1454699"/>
            <a:ext cx="1250399" cy="20759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Open Sans" panose="020B0606030504020204" pitchFamily="34" charset="0"/>
              <a:ea typeface="Open Sans" panose="020B0606030504020204" pitchFamily="34" charset="0"/>
              <a:cs typeface="Open Sans" panose="020B0606030504020204" pitchFamily="34" charset="0"/>
            </a:endParaRPr>
          </a:p>
        </p:txBody>
      </p:sp>
      <p:sp>
        <p:nvSpPr>
          <p:cNvPr id="155" name="Rectangle 154">
            <a:extLst>
              <a:ext uri="{FF2B5EF4-FFF2-40B4-BE49-F238E27FC236}">
                <a16:creationId xmlns:a16="http://schemas.microsoft.com/office/drawing/2014/main" id="{49232D19-A706-4D74-89DC-4B6B5D101D20}"/>
              </a:ext>
            </a:extLst>
          </p:cNvPr>
          <p:cNvSpPr/>
          <p:nvPr/>
        </p:nvSpPr>
        <p:spPr bwMode="auto">
          <a:xfrm>
            <a:off x="6481981" y="1458383"/>
            <a:ext cx="1250399" cy="20759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Open Sans" panose="020B0606030504020204" pitchFamily="34" charset="0"/>
              <a:ea typeface="Open Sans" panose="020B0606030504020204" pitchFamily="34" charset="0"/>
              <a:cs typeface="Open Sans" panose="020B0606030504020204" pitchFamily="34" charset="0"/>
            </a:endParaRPr>
          </a:p>
        </p:txBody>
      </p:sp>
      <p:grpSp>
        <p:nvGrpSpPr>
          <p:cNvPr id="21" name="Group 20">
            <a:extLst>
              <a:ext uri="{FF2B5EF4-FFF2-40B4-BE49-F238E27FC236}">
                <a16:creationId xmlns:a16="http://schemas.microsoft.com/office/drawing/2014/main" id="{32B3504A-A166-40EF-9648-58B38A36B12F}"/>
              </a:ext>
            </a:extLst>
          </p:cNvPr>
          <p:cNvGrpSpPr/>
          <p:nvPr/>
        </p:nvGrpSpPr>
        <p:grpSpPr>
          <a:xfrm>
            <a:off x="238616" y="1464866"/>
            <a:ext cx="8716459" cy="2075964"/>
            <a:chOff x="238615" y="1464864"/>
            <a:chExt cx="8716459" cy="2075963"/>
          </a:xfrm>
        </p:grpSpPr>
        <p:sp>
          <p:nvSpPr>
            <p:cNvPr id="55" name="TextBox 54">
              <a:extLst>
                <a:ext uri="{FF2B5EF4-FFF2-40B4-BE49-F238E27FC236}">
                  <a16:creationId xmlns:a16="http://schemas.microsoft.com/office/drawing/2014/main" id="{C86A25BB-F8AE-4AD3-91CE-05130160099B}"/>
                </a:ext>
              </a:extLst>
            </p:cNvPr>
            <p:cNvSpPr txBox="1"/>
            <p:nvPr/>
          </p:nvSpPr>
          <p:spPr>
            <a:xfrm>
              <a:off x="1474372" y="2448897"/>
              <a:ext cx="1251269" cy="180049"/>
            </a:xfrm>
            <a:prstGeom prst="rect">
              <a:avLst/>
            </a:prstGeom>
            <a:noFill/>
            <a:ln>
              <a:noFill/>
            </a:ln>
          </p:spPr>
          <p:txBody>
            <a:bodyPr wrap="square" lIns="0" tIns="0" rIns="0" bIns="0" rtlCol="0">
              <a:spAutoFit/>
            </a:bodyPr>
            <a:lstStyle/>
            <a:p>
              <a:pPr algn="ctr" defTabSz="914377">
                <a:lnSpc>
                  <a:spcPct val="90000"/>
                </a:lnSpc>
                <a:spcAft>
                  <a:spcPts val="600"/>
                </a:spcAft>
                <a:defRPr/>
              </a:pPr>
              <a:r>
                <a:rPr lang="en-US" sz="1300">
                  <a:solidFill>
                    <a:srgbClr val="FFFFFF"/>
                  </a:solidFill>
                  <a:latin typeface="Open Sans" panose="020B0606030504020204" pitchFamily="34" charset="0"/>
                  <a:ea typeface="Open Sans" panose="020B0606030504020204" pitchFamily="34" charset="0"/>
                  <a:cs typeface="Open Sans" panose="020B0606030504020204" pitchFamily="34" charset="0"/>
                </a:rPr>
                <a:t>WEB</a:t>
              </a:r>
            </a:p>
          </p:txBody>
        </p:sp>
        <p:sp>
          <p:nvSpPr>
            <p:cNvPr id="72" name="TextBox 71">
              <a:extLst>
                <a:ext uri="{FF2B5EF4-FFF2-40B4-BE49-F238E27FC236}">
                  <a16:creationId xmlns:a16="http://schemas.microsoft.com/office/drawing/2014/main" id="{9BD40E6E-DBF8-4A45-8364-33C179C73747}"/>
                </a:ext>
              </a:extLst>
            </p:cNvPr>
            <p:cNvSpPr txBox="1"/>
            <p:nvPr/>
          </p:nvSpPr>
          <p:spPr>
            <a:xfrm>
              <a:off x="3997915" y="2448899"/>
              <a:ext cx="1206945" cy="180049"/>
            </a:xfrm>
            <a:prstGeom prst="rect">
              <a:avLst/>
            </a:prstGeom>
            <a:noFill/>
            <a:ln>
              <a:noFill/>
            </a:ln>
          </p:spPr>
          <p:txBody>
            <a:bodyPr wrap="square" lIns="0" tIns="0" rIns="0" bIns="0" rtlCol="0">
              <a:spAutoFit/>
            </a:bodyPr>
            <a:lstStyle/>
            <a:p>
              <a:pPr algn="ctr" defTabSz="914377">
                <a:lnSpc>
                  <a:spcPct val="90000"/>
                </a:lnSpc>
                <a:spcAft>
                  <a:spcPts val="600"/>
                </a:spcAft>
                <a:defRPr/>
              </a:pPr>
              <a:r>
                <a:rPr lang="en-US" sz="1300">
                  <a:solidFill>
                    <a:srgbClr val="FFFFFF"/>
                  </a:solidFill>
                  <a:latin typeface="Open Sans" panose="020B0606030504020204" pitchFamily="34" charset="0"/>
                  <a:ea typeface="Open Sans" panose="020B0606030504020204" pitchFamily="34" charset="0"/>
                  <a:cs typeface="Open Sans" panose="020B0606030504020204" pitchFamily="34" charset="0"/>
                </a:rPr>
                <a:t>MOBILE</a:t>
              </a:r>
            </a:p>
          </p:txBody>
        </p:sp>
        <p:sp>
          <p:nvSpPr>
            <p:cNvPr id="76" name="TextBox 75">
              <a:extLst>
                <a:ext uri="{FF2B5EF4-FFF2-40B4-BE49-F238E27FC236}">
                  <a16:creationId xmlns:a16="http://schemas.microsoft.com/office/drawing/2014/main" id="{F04F433F-874A-4816-8A9D-DC8E6FF0041A}"/>
                </a:ext>
              </a:extLst>
            </p:cNvPr>
            <p:cNvSpPr txBox="1"/>
            <p:nvPr/>
          </p:nvSpPr>
          <p:spPr>
            <a:xfrm>
              <a:off x="5242010" y="2448897"/>
              <a:ext cx="1206981" cy="180049"/>
            </a:xfrm>
            <a:prstGeom prst="rect">
              <a:avLst/>
            </a:prstGeom>
            <a:noFill/>
            <a:ln>
              <a:noFill/>
            </a:ln>
          </p:spPr>
          <p:txBody>
            <a:bodyPr wrap="square" lIns="0" tIns="0" rIns="0" bIns="0" rtlCol="0">
              <a:spAutoFit/>
            </a:bodyPr>
            <a:lstStyle/>
            <a:p>
              <a:pPr algn="ctr" defTabSz="914377">
                <a:lnSpc>
                  <a:spcPct val="90000"/>
                </a:lnSpc>
                <a:spcAft>
                  <a:spcPts val="600"/>
                </a:spcAft>
                <a:defRPr/>
              </a:pPr>
              <a:r>
                <a:rPr lang="en-US" sz="1300">
                  <a:solidFill>
                    <a:srgbClr val="FFFFFF"/>
                  </a:solidFill>
                  <a:latin typeface="Open Sans" panose="020B0606030504020204" pitchFamily="34" charset="0"/>
                  <a:ea typeface="Open Sans" panose="020B0606030504020204" pitchFamily="34" charset="0"/>
                  <a:cs typeface="Open Sans" panose="020B0606030504020204" pitchFamily="34" charset="0"/>
                </a:rPr>
                <a:t>GAMING</a:t>
              </a:r>
            </a:p>
          </p:txBody>
        </p:sp>
        <p:sp>
          <p:nvSpPr>
            <p:cNvPr id="80" name="TextBox 79">
              <a:extLst>
                <a:ext uri="{FF2B5EF4-FFF2-40B4-BE49-F238E27FC236}">
                  <a16:creationId xmlns:a16="http://schemas.microsoft.com/office/drawing/2014/main" id="{0DE5C626-2780-4925-8F82-1895FFB0B245}"/>
                </a:ext>
              </a:extLst>
            </p:cNvPr>
            <p:cNvSpPr txBox="1"/>
            <p:nvPr/>
          </p:nvSpPr>
          <p:spPr>
            <a:xfrm>
              <a:off x="6442997" y="2455469"/>
              <a:ext cx="1251269" cy="180049"/>
            </a:xfrm>
            <a:prstGeom prst="rect">
              <a:avLst/>
            </a:prstGeom>
            <a:noFill/>
          </p:spPr>
          <p:txBody>
            <a:bodyPr wrap="square" lIns="0" tIns="0" rIns="0" bIns="0" rtlCol="0">
              <a:spAutoFit/>
            </a:bodyPr>
            <a:lstStyle/>
            <a:p>
              <a:pPr algn="ctr" defTabSz="914377">
                <a:lnSpc>
                  <a:spcPct val="90000"/>
                </a:lnSpc>
                <a:spcAft>
                  <a:spcPts val="600"/>
                </a:spcAft>
                <a:defRPr/>
              </a:pPr>
              <a:r>
                <a:rPr lang="en-US" sz="1300">
                  <a:solidFill>
                    <a:srgbClr val="FFFFFF"/>
                  </a:solidFill>
                  <a:latin typeface="Open Sans" panose="020B0606030504020204" pitchFamily="34" charset="0"/>
                  <a:ea typeface="Open Sans" panose="020B0606030504020204" pitchFamily="34" charset="0"/>
                  <a:cs typeface="Open Sans" panose="020B0606030504020204" pitchFamily="34" charset="0"/>
                </a:rPr>
                <a:t>IoT</a:t>
              </a:r>
            </a:p>
          </p:txBody>
        </p:sp>
        <p:sp>
          <p:nvSpPr>
            <p:cNvPr id="84" name="TextBox 83">
              <a:extLst>
                <a:ext uri="{FF2B5EF4-FFF2-40B4-BE49-F238E27FC236}">
                  <a16:creationId xmlns:a16="http://schemas.microsoft.com/office/drawing/2014/main" id="{2D4ACADA-BCA3-42F7-9644-31D2ACA5B3BB}"/>
                </a:ext>
              </a:extLst>
            </p:cNvPr>
            <p:cNvSpPr txBox="1"/>
            <p:nvPr/>
          </p:nvSpPr>
          <p:spPr>
            <a:xfrm>
              <a:off x="7734966" y="2448897"/>
              <a:ext cx="1195961" cy="180049"/>
            </a:xfrm>
            <a:prstGeom prst="rect">
              <a:avLst/>
            </a:prstGeom>
            <a:noFill/>
          </p:spPr>
          <p:txBody>
            <a:bodyPr wrap="square" lIns="0" tIns="0" rIns="0" bIns="0" rtlCol="0">
              <a:spAutoFit/>
            </a:bodyPr>
            <a:lstStyle/>
            <a:p>
              <a:pPr algn="ctr" defTabSz="914377">
                <a:lnSpc>
                  <a:spcPct val="90000"/>
                </a:lnSpc>
                <a:spcAft>
                  <a:spcPts val="600"/>
                </a:spcAft>
                <a:defRPr/>
              </a:pPr>
              <a:r>
                <a:rPr lang="en-US" sz="1300">
                  <a:solidFill>
                    <a:srgbClr val="FFFFFF"/>
                  </a:solidFill>
                  <a:latin typeface="Open Sans" panose="020B0606030504020204" pitchFamily="34" charset="0"/>
                  <a:ea typeface="Open Sans" panose="020B0606030504020204" pitchFamily="34" charset="0"/>
                  <a:cs typeface="Open Sans" panose="020B0606030504020204" pitchFamily="34" charset="0"/>
                </a:rPr>
                <a:t>AI</a:t>
              </a:r>
            </a:p>
          </p:txBody>
        </p:sp>
        <p:sp>
          <p:nvSpPr>
            <p:cNvPr id="62" name="TextBox 61">
              <a:extLst>
                <a:ext uri="{FF2B5EF4-FFF2-40B4-BE49-F238E27FC236}">
                  <a16:creationId xmlns:a16="http://schemas.microsoft.com/office/drawing/2014/main" id="{DECF3675-BB06-48FE-A702-51F8BABC2391}"/>
                </a:ext>
              </a:extLst>
            </p:cNvPr>
            <p:cNvSpPr txBox="1"/>
            <p:nvPr/>
          </p:nvSpPr>
          <p:spPr>
            <a:xfrm>
              <a:off x="1497244" y="2632878"/>
              <a:ext cx="1197687" cy="663515"/>
            </a:xfrm>
            <a:prstGeom prst="rect">
              <a:avLst/>
            </a:prstGeom>
            <a:noFill/>
          </p:spPr>
          <p:txBody>
            <a:bodyPr wrap="square" lIns="182880" tIns="146304" rIns="182880" bIns="146304" rtlCol="0">
              <a:spAutoFit/>
            </a:bodyPr>
            <a:lstStyle/>
            <a:p>
              <a:pPr algn="ctr" defTabSz="914377">
                <a:lnSpc>
                  <a:spcPct val="90000"/>
                </a:lnSpc>
                <a:spcAft>
                  <a:spcPts val="600"/>
                </a:spcAft>
                <a:defRPr/>
              </a:pPr>
              <a:r>
                <a:rPr lang="en-US" sz="1051">
                  <a:solidFill>
                    <a:srgbClr val="FFFFFF"/>
                  </a:solidFill>
                  <a:latin typeface="Open Sans" panose="020B0606030504020204" pitchFamily="34" charset="0"/>
                  <a:ea typeface="Open Sans" panose="020B0606030504020204" pitchFamily="34" charset="0"/>
                  <a:cs typeface="Open Sans" panose="020B0606030504020204" pitchFamily="34" charset="0"/>
                </a:rPr>
                <a:t>ASP.NET</a:t>
              </a:r>
            </a:p>
            <a:p>
              <a:pPr algn="ctr" defTabSz="914377">
                <a:lnSpc>
                  <a:spcPct val="90000"/>
                </a:lnSpc>
                <a:spcAft>
                  <a:spcPts val="600"/>
                </a:spcAft>
                <a:defRPr/>
              </a:pPr>
              <a:r>
                <a:rPr lang="en-US" sz="1051">
                  <a:solidFill>
                    <a:srgbClr val="FFFFFF"/>
                  </a:solidFill>
                  <a:latin typeface="Open Sans" panose="020B0606030504020204" pitchFamily="34" charset="0"/>
                  <a:ea typeface="Open Sans" panose="020B0606030504020204" pitchFamily="34" charset="0"/>
                  <a:cs typeface="Open Sans" panose="020B0606030504020204" pitchFamily="34" charset="0"/>
                </a:rPr>
                <a:t>Blazor</a:t>
              </a:r>
            </a:p>
          </p:txBody>
        </p:sp>
        <p:sp>
          <p:nvSpPr>
            <p:cNvPr id="63" name="TextBox 62">
              <a:extLst>
                <a:ext uri="{FF2B5EF4-FFF2-40B4-BE49-F238E27FC236}">
                  <a16:creationId xmlns:a16="http://schemas.microsoft.com/office/drawing/2014/main" id="{C3846E2D-1604-4C02-93EC-ADFC7C5F9CA7}"/>
                </a:ext>
              </a:extLst>
            </p:cNvPr>
            <p:cNvSpPr txBox="1"/>
            <p:nvPr/>
          </p:nvSpPr>
          <p:spPr>
            <a:xfrm>
              <a:off x="4004900" y="2641372"/>
              <a:ext cx="1197687" cy="663515"/>
            </a:xfrm>
            <a:prstGeom prst="rect">
              <a:avLst/>
            </a:prstGeom>
            <a:noFill/>
          </p:spPr>
          <p:txBody>
            <a:bodyPr wrap="square" lIns="182880" tIns="146304" rIns="182880" bIns="146304" rtlCol="0">
              <a:spAutoFit/>
            </a:bodyPr>
            <a:lstStyle/>
            <a:p>
              <a:pPr algn="ctr" defTabSz="914377">
                <a:lnSpc>
                  <a:spcPct val="90000"/>
                </a:lnSpc>
                <a:spcAft>
                  <a:spcPts val="600"/>
                </a:spcAft>
                <a:defRPr/>
              </a:pPr>
              <a:r>
                <a:rPr lang="en-US" sz="1051" dirty="0">
                  <a:solidFill>
                    <a:srgbClr val="FFFFFF"/>
                  </a:solidFill>
                  <a:latin typeface="Open Sans" panose="020B0606030504020204" pitchFamily="34" charset="0"/>
                  <a:ea typeface="Open Sans" panose="020B0606030504020204" pitchFamily="34" charset="0"/>
                  <a:cs typeface="Open Sans" panose="020B0606030504020204" pitchFamily="34" charset="0"/>
                </a:rPr>
                <a:t>.NET MAUI</a:t>
              </a:r>
            </a:p>
            <a:p>
              <a:pPr algn="ctr" defTabSz="914377">
                <a:lnSpc>
                  <a:spcPct val="90000"/>
                </a:lnSpc>
                <a:spcAft>
                  <a:spcPts val="600"/>
                </a:spcAft>
                <a:defRPr/>
              </a:pPr>
              <a:r>
                <a:rPr lang="en-US" sz="1051" dirty="0">
                  <a:solidFill>
                    <a:srgbClr val="FFFFFF"/>
                  </a:solidFill>
                  <a:latin typeface="Open Sans" panose="020B0606030504020204" pitchFamily="34" charset="0"/>
                  <a:ea typeface="Open Sans" panose="020B0606030504020204" pitchFamily="34" charset="0"/>
                  <a:cs typeface="Open Sans" panose="020B0606030504020204" pitchFamily="34" charset="0"/>
                </a:rPr>
                <a:t>Xamarin</a:t>
              </a:r>
            </a:p>
          </p:txBody>
        </p:sp>
        <p:sp>
          <p:nvSpPr>
            <p:cNvPr id="64" name="TextBox 63">
              <a:extLst>
                <a:ext uri="{FF2B5EF4-FFF2-40B4-BE49-F238E27FC236}">
                  <a16:creationId xmlns:a16="http://schemas.microsoft.com/office/drawing/2014/main" id="{906B5DE8-E2A9-42C5-B175-7BBCEEA18A1B}"/>
                </a:ext>
              </a:extLst>
            </p:cNvPr>
            <p:cNvSpPr txBox="1"/>
            <p:nvPr/>
          </p:nvSpPr>
          <p:spPr>
            <a:xfrm>
              <a:off x="5214951" y="2651915"/>
              <a:ext cx="1227952" cy="441018"/>
            </a:xfrm>
            <a:prstGeom prst="rect">
              <a:avLst/>
            </a:prstGeom>
            <a:noFill/>
          </p:spPr>
          <p:txBody>
            <a:bodyPr wrap="square" lIns="182880" tIns="146304" rIns="182880" bIns="146304" rtlCol="0">
              <a:spAutoFit/>
            </a:bodyPr>
            <a:lstStyle/>
            <a:p>
              <a:pPr algn="ctr" defTabSz="914377">
                <a:lnSpc>
                  <a:spcPct val="90000"/>
                </a:lnSpc>
                <a:spcAft>
                  <a:spcPts val="600"/>
                </a:spcAft>
                <a:defRPr/>
              </a:pPr>
              <a:r>
                <a:rPr lang="en-US" sz="1051">
                  <a:solidFill>
                    <a:srgbClr val="FFFFFF"/>
                  </a:solidFill>
                  <a:latin typeface="Open Sans" panose="020B0606030504020204" pitchFamily="34" charset="0"/>
                  <a:ea typeface="Open Sans" panose="020B0606030504020204" pitchFamily="34" charset="0"/>
                  <a:cs typeface="Open Sans" panose="020B0606030504020204" pitchFamily="34" charset="0"/>
                </a:rPr>
                <a:t>Unity</a:t>
              </a:r>
            </a:p>
          </p:txBody>
        </p:sp>
        <p:sp>
          <p:nvSpPr>
            <p:cNvPr id="85" name="TextBox 84">
              <a:extLst>
                <a:ext uri="{FF2B5EF4-FFF2-40B4-BE49-F238E27FC236}">
                  <a16:creationId xmlns:a16="http://schemas.microsoft.com/office/drawing/2014/main" id="{D752381A-43A4-4608-90AC-7E082D86E1A0}"/>
                </a:ext>
              </a:extLst>
            </p:cNvPr>
            <p:cNvSpPr txBox="1"/>
            <p:nvPr/>
          </p:nvSpPr>
          <p:spPr>
            <a:xfrm>
              <a:off x="6458087" y="2616583"/>
              <a:ext cx="1227952" cy="663515"/>
            </a:xfrm>
            <a:prstGeom prst="rect">
              <a:avLst/>
            </a:prstGeom>
            <a:noFill/>
          </p:spPr>
          <p:txBody>
            <a:bodyPr wrap="square" lIns="182880" tIns="146304" rIns="182880" bIns="146304" rtlCol="0">
              <a:spAutoFit/>
            </a:bodyPr>
            <a:lstStyle/>
            <a:p>
              <a:pPr algn="ctr" defTabSz="914377">
                <a:lnSpc>
                  <a:spcPct val="90000"/>
                </a:lnSpc>
                <a:spcAft>
                  <a:spcPts val="600"/>
                </a:spcAft>
                <a:defRPr/>
              </a:pPr>
              <a:r>
                <a:rPr lang="en-US" sz="1051">
                  <a:solidFill>
                    <a:srgbClr val="FFFFFF"/>
                  </a:solidFill>
                  <a:latin typeface="Open Sans" panose="020B0606030504020204" pitchFamily="34" charset="0"/>
                  <a:ea typeface="Open Sans" panose="020B0606030504020204" pitchFamily="34" charset="0"/>
                  <a:cs typeface="Open Sans" panose="020B0606030504020204" pitchFamily="34" charset="0"/>
                </a:rPr>
                <a:t>ARM32</a:t>
              </a:r>
            </a:p>
            <a:p>
              <a:pPr algn="ctr" defTabSz="914377">
                <a:lnSpc>
                  <a:spcPct val="90000"/>
                </a:lnSpc>
                <a:spcAft>
                  <a:spcPts val="600"/>
                </a:spcAft>
                <a:defRPr/>
              </a:pPr>
              <a:r>
                <a:rPr lang="en-US" sz="1051">
                  <a:solidFill>
                    <a:srgbClr val="FFFFFF"/>
                  </a:solidFill>
                  <a:latin typeface="Open Sans" panose="020B0606030504020204" pitchFamily="34" charset="0"/>
                  <a:ea typeface="Open Sans" panose="020B0606030504020204" pitchFamily="34" charset="0"/>
                  <a:cs typeface="Open Sans" panose="020B0606030504020204" pitchFamily="34" charset="0"/>
                </a:rPr>
                <a:t>ARM64</a:t>
              </a:r>
            </a:p>
          </p:txBody>
        </p:sp>
        <p:sp>
          <p:nvSpPr>
            <p:cNvPr id="86" name="TextBox 85">
              <a:extLst>
                <a:ext uri="{FF2B5EF4-FFF2-40B4-BE49-F238E27FC236}">
                  <a16:creationId xmlns:a16="http://schemas.microsoft.com/office/drawing/2014/main" id="{AA95874C-89F3-4B8C-B4E5-DAAEF0D02193}"/>
                </a:ext>
              </a:extLst>
            </p:cNvPr>
            <p:cNvSpPr txBox="1"/>
            <p:nvPr/>
          </p:nvSpPr>
          <p:spPr>
            <a:xfrm>
              <a:off x="7727122" y="2624083"/>
              <a:ext cx="1227952" cy="809068"/>
            </a:xfrm>
            <a:prstGeom prst="rect">
              <a:avLst/>
            </a:prstGeom>
            <a:noFill/>
          </p:spPr>
          <p:txBody>
            <a:bodyPr wrap="square" lIns="182880" tIns="146304" rIns="182880" bIns="146304" rtlCol="0">
              <a:spAutoFit/>
            </a:bodyPr>
            <a:lstStyle/>
            <a:p>
              <a:pPr algn="ctr" defTabSz="914377">
                <a:lnSpc>
                  <a:spcPct val="90000"/>
                </a:lnSpc>
                <a:spcAft>
                  <a:spcPts val="600"/>
                </a:spcAft>
                <a:defRPr/>
              </a:pPr>
              <a:r>
                <a:rPr lang="en-US" sz="1051">
                  <a:solidFill>
                    <a:srgbClr val="FFFFFF"/>
                  </a:solidFill>
                  <a:latin typeface="Open Sans" panose="020B0606030504020204" pitchFamily="34" charset="0"/>
                  <a:ea typeface="Open Sans" panose="020B0606030504020204" pitchFamily="34" charset="0"/>
                  <a:cs typeface="Open Sans" panose="020B0606030504020204" pitchFamily="34" charset="0"/>
                </a:rPr>
                <a:t>ML.NET</a:t>
              </a:r>
            </a:p>
            <a:p>
              <a:pPr algn="ctr" defTabSz="914377">
                <a:lnSpc>
                  <a:spcPct val="90000"/>
                </a:lnSpc>
                <a:spcAft>
                  <a:spcPts val="600"/>
                </a:spcAft>
                <a:defRPr/>
              </a:pPr>
              <a:r>
                <a:rPr lang="en-US" sz="1051">
                  <a:solidFill>
                    <a:srgbClr val="FFFFFF"/>
                  </a:solidFill>
                  <a:latin typeface="Open Sans" panose="020B0606030504020204" pitchFamily="34" charset="0"/>
                  <a:ea typeface="Open Sans" panose="020B0606030504020204" pitchFamily="34" charset="0"/>
                  <a:cs typeface="Open Sans" panose="020B0606030504020204" pitchFamily="34" charset="0"/>
                </a:rPr>
                <a:t>.NET for Apache Spark</a:t>
              </a:r>
            </a:p>
          </p:txBody>
        </p:sp>
        <p:grpSp>
          <p:nvGrpSpPr>
            <p:cNvPr id="17" name="Group 16">
              <a:extLst>
                <a:ext uri="{FF2B5EF4-FFF2-40B4-BE49-F238E27FC236}">
                  <a16:creationId xmlns:a16="http://schemas.microsoft.com/office/drawing/2014/main" id="{97A45DFA-AD1F-4F67-82EA-46102A426EFE}"/>
                </a:ext>
              </a:extLst>
            </p:cNvPr>
            <p:cNvGrpSpPr/>
            <p:nvPr/>
          </p:nvGrpSpPr>
          <p:grpSpPr>
            <a:xfrm>
              <a:off x="2707604" y="1464864"/>
              <a:ext cx="1311641" cy="2075963"/>
              <a:chOff x="654994" y="1444306"/>
              <a:chExt cx="1311641" cy="2075963"/>
            </a:xfrm>
          </p:grpSpPr>
          <p:sp>
            <p:nvSpPr>
              <p:cNvPr id="36" name="Rectangle 35">
                <a:extLst>
                  <a:ext uri="{FF2B5EF4-FFF2-40B4-BE49-F238E27FC236}">
                    <a16:creationId xmlns:a16="http://schemas.microsoft.com/office/drawing/2014/main" id="{59613743-259D-48D2-81DB-32D4C41AEFEC}"/>
                  </a:ext>
                </a:extLst>
              </p:cNvPr>
              <p:cNvSpPr/>
              <p:nvPr/>
            </p:nvSpPr>
            <p:spPr bwMode="auto">
              <a:xfrm>
                <a:off x="673761" y="1444306"/>
                <a:ext cx="1250398" cy="20759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Open Sans" panose="020B0606030504020204" pitchFamily="34" charset="0"/>
                  <a:ea typeface="Open Sans" panose="020B0606030504020204" pitchFamily="34" charset="0"/>
                  <a:cs typeface="Open Sans" panose="020B0606030504020204" pitchFamily="34" charset="0"/>
                </a:endParaRPr>
              </a:p>
            </p:txBody>
          </p:sp>
          <p:sp>
            <p:nvSpPr>
              <p:cNvPr id="51" name="TextBox 50">
                <a:extLst>
                  <a:ext uri="{FF2B5EF4-FFF2-40B4-BE49-F238E27FC236}">
                    <a16:creationId xmlns:a16="http://schemas.microsoft.com/office/drawing/2014/main" id="{C29CD062-D24A-4352-858A-28D2B0E513C7}"/>
                  </a:ext>
                </a:extLst>
              </p:cNvPr>
              <p:cNvSpPr txBox="1"/>
              <p:nvPr/>
            </p:nvSpPr>
            <p:spPr>
              <a:xfrm>
                <a:off x="678574" y="2438506"/>
                <a:ext cx="1251269" cy="180049"/>
              </a:xfrm>
              <a:prstGeom prst="rect">
                <a:avLst/>
              </a:prstGeom>
              <a:noFill/>
            </p:spPr>
            <p:txBody>
              <a:bodyPr wrap="square" lIns="0" tIns="0" rIns="0" bIns="0" rtlCol="0">
                <a:spAutoFit/>
              </a:bodyPr>
              <a:lstStyle/>
              <a:p>
                <a:pPr algn="ctr" defTabSz="914377">
                  <a:lnSpc>
                    <a:spcPct val="90000"/>
                  </a:lnSpc>
                  <a:spcAft>
                    <a:spcPts val="600"/>
                  </a:spcAft>
                  <a:defRPr/>
                </a:pPr>
                <a:r>
                  <a:rPr lang="en-US" sz="1300">
                    <a:solidFill>
                      <a:srgbClr val="FFFFFF"/>
                    </a:solidFill>
                    <a:latin typeface="Open Sans" panose="020B0606030504020204" pitchFamily="34" charset="0"/>
                    <a:ea typeface="Open Sans" panose="020B0606030504020204" pitchFamily="34" charset="0"/>
                    <a:cs typeface="Open Sans" panose="020B0606030504020204" pitchFamily="34" charset="0"/>
                  </a:rPr>
                  <a:t>DESKTOP</a:t>
                </a:r>
              </a:p>
            </p:txBody>
          </p:sp>
          <p:sp>
            <p:nvSpPr>
              <p:cNvPr id="9" name="TextBox 8">
                <a:extLst>
                  <a:ext uri="{FF2B5EF4-FFF2-40B4-BE49-F238E27FC236}">
                    <a16:creationId xmlns:a16="http://schemas.microsoft.com/office/drawing/2014/main" id="{076346F8-3572-4340-A57F-2D381FB35FC3}"/>
                  </a:ext>
                </a:extLst>
              </p:cNvPr>
              <p:cNvSpPr txBox="1"/>
              <p:nvPr/>
            </p:nvSpPr>
            <p:spPr>
              <a:xfrm>
                <a:off x="654994" y="2613689"/>
                <a:ext cx="1311641" cy="886012"/>
              </a:xfrm>
              <a:prstGeom prst="rect">
                <a:avLst/>
              </a:prstGeom>
              <a:noFill/>
            </p:spPr>
            <p:txBody>
              <a:bodyPr wrap="square" lIns="182880" tIns="146304" rIns="182880" bIns="146304" rtlCol="0">
                <a:spAutoFit/>
              </a:bodyPr>
              <a:lstStyle/>
              <a:p>
                <a:pPr algn="ctr" defTabSz="914377">
                  <a:lnSpc>
                    <a:spcPct val="90000"/>
                  </a:lnSpc>
                  <a:spcAft>
                    <a:spcPts val="600"/>
                  </a:spcAft>
                  <a:defRPr/>
                </a:pPr>
                <a:r>
                  <a:rPr lang="en-US" sz="1051" dirty="0">
                    <a:solidFill>
                      <a:srgbClr val="FFFFFF"/>
                    </a:solidFill>
                    <a:latin typeface="Open Sans" panose="020B0606030504020204" pitchFamily="34" charset="0"/>
                    <a:ea typeface="Open Sans" panose="020B0606030504020204" pitchFamily="34" charset="0"/>
                    <a:cs typeface="Open Sans" panose="020B0606030504020204" pitchFamily="34" charset="0"/>
                  </a:rPr>
                  <a:t>.NET MAUI</a:t>
                </a:r>
              </a:p>
              <a:p>
                <a:pPr algn="ctr" defTabSz="914377">
                  <a:lnSpc>
                    <a:spcPct val="90000"/>
                  </a:lnSpc>
                  <a:spcAft>
                    <a:spcPts val="600"/>
                  </a:spcAft>
                  <a:defRPr/>
                </a:pPr>
                <a:r>
                  <a:rPr lang="en-US" sz="1051" dirty="0">
                    <a:solidFill>
                      <a:srgbClr val="FFFFFF"/>
                    </a:solidFill>
                    <a:latin typeface="Open Sans" panose="020B0606030504020204" pitchFamily="34" charset="0"/>
                    <a:ea typeface="Open Sans" panose="020B0606030504020204" pitchFamily="34" charset="0"/>
                    <a:cs typeface="Open Sans" panose="020B0606030504020204" pitchFamily="34" charset="0"/>
                  </a:rPr>
                  <a:t>WPF</a:t>
                </a:r>
              </a:p>
              <a:p>
                <a:pPr algn="ctr" defTabSz="914377">
                  <a:lnSpc>
                    <a:spcPct val="90000"/>
                  </a:lnSpc>
                  <a:spcAft>
                    <a:spcPts val="600"/>
                  </a:spcAft>
                  <a:defRPr/>
                </a:pPr>
                <a:r>
                  <a:rPr lang="en-US" sz="1051" dirty="0">
                    <a:solidFill>
                      <a:srgbClr val="FFFFFF"/>
                    </a:solidFill>
                    <a:latin typeface="Open Sans" panose="020B0606030504020204" pitchFamily="34" charset="0"/>
                    <a:ea typeface="Open Sans" panose="020B0606030504020204" pitchFamily="34" charset="0"/>
                    <a:cs typeface="Open Sans" panose="020B0606030504020204" pitchFamily="34" charset="0"/>
                  </a:rPr>
                  <a:t>WinForms</a:t>
                </a:r>
              </a:p>
            </p:txBody>
          </p:sp>
          <p:grpSp>
            <p:nvGrpSpPr>
              <p:cNvPr id="87" name="monitor 1" descr="monitor, desktop">
                <a:extLst>
                  <a:ext uri="{FF2B5EF4-FFF2-40B4-BE49-F238E27FC236}">
                    <a16:creationId xmlns:a16="http://schemas.microsoft.com/office/drawing/2014/main" id="{45BFA2BF-0D73-499F-B857-6B7FBC9201D3}"/>
                  </a:ext>
                </a:extLst>
              </p:cNvPr>
              <p:cNvGrpSpPr/>
              <p:nvPr/>
            </p:nvGrpSpPr>
            <p:grpSpPr>
              <a:xfrm>
                <a:off x="1045026" y="1720818"/>
                <a:ext cx="518370" cy="422446"/>
                <a:chOff x="4233864" y="1827214"/>
                <a:chExt cx="403228" cy="328613"/>
              </a:xfrm>
            </p:grpSpPr>
            <p:sp>
              <p:nvSpPr>
                <p:cNvPr id="88" name="Freeform 53">
                  <a:extLst>
                    <a:ext uri="{FF2B5EF4-FFF2-40B4-BE49-F238E27FC236}">
                      <a16:creationId xmlns:a16="http://schemas.microsoft.com/office/drawing/2014/main" id="{B8E36091-FA50-4C0F-B589-A8EF7D0D782A}"/>
                    </a:ext>
                  </a:extLst>
                </p:cNvPr>
                <p:cNvSpPr>
                  <a:spLocks/>
                </p:cNvSpPr>
                <p:nvPr/>
              </p:nvSpPr>
              <p:spPr bwMode="auto">
                <a:xfrm>
                  <a:off x="4233867" y="1827215"/>
                  <a:ext cx="403225" cy="246063"/>
                </a:xfrm>
                <a:custGeom>
                  <a:avLst/>
                  <a:gdLst>
                    <a:gd name="T0" fmla="*/ 0 w 240"/>
                    <a:gd name="T1" fmla="*/ 11 h 147"/>
                    <a:gd name="T2" fmla="*/ 0 w 240"/>
                    <a:gd name="T3" fmla="*/ 137 h 147"/>
                    <a:gd name="T4" fmla="*/ 11 w 240"/>
                    <a:gd name="T5" fmla="*/ 147 h 147"/>
                    <a:gd name="T6" fmla="*/ 230 w 240"/>
                    <a:gd name="T7" fmla="*/ 147 h 147"/>
                    <a:gd name="T8" fmla="*/ 240 w 240"/>
                    <a:gd name="T9" fmla="*/ 137 h 147"/>
                    <a:gd name="T10" fmla="*/ 240 w 240"/>
                    <a:gd name="T11" fmla="*/ 11 h 147"/>
                    <a:gd name="T12" fmla="*/ 230 w 240"/>
                    <a:gd name="T13" fmla="*/ 0 h 147"/>
                    <a:gd name="T14" fmla="*/ 11 w 240"/>
                    <a:gd name="T15" fmla="*/ 0 h 147"/>
                    <a:gd name="T16" fmla="*/ 0 w 240"/>
                    <a:gd name="T17" fmla="*/ 11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0" h="147">
                      <a:moveTo>
                        <a:pt x="0" y="11"/>
                      </a:moveTo>
                      <a:cubicBezTo>
                        <a:pt x="0" y="137"/>
                        <a:pt x="0" y="137"/>
                        <a:pt x="0" y="137"/>
                      </a:cubicBezTo>
                      <a:cubicBezTo>
                        <a:pt x="0" y="142"/>
                        <a:pt x="5" y="147"/>
                        <a:pt x="11" y="147"/>
                      </a:cubicBezTo>
                      <a:cubicBezTo>
                        <a:pt x="230" y="147"/>
                        <a:pt x="230" y="147"/>
                        <a:pt x="230" y="147"/>
                      </a:cubicBezTo>
                      <a:cubicBezTo>
                        <a:pt x="236" y="147"/>
                        <a:pt x="240" y="142"/>
                        <a:pt x="240" y="137"/>
                      </a:cubicBezTo>
                      <a:cubicBezTo>
                        <a:pt x="240" y="11"/>
                        <a:pt x="240" y="11"/>
                        <a:pt x="240" y="11"/>
                      </a:cubicBezTo>
                      <a:cubicBezTo>
                        <a:pt x="240" y="5"/>
                        <a:pt x="236" y="0"/>
                        <a:pt x="230" y="0"/>
                      </a:cubicBezTo>
                      <a:cubicBezTo>
                        <a:pt x="11" y="0"/>
                        <a:pt x="11" y="0"/>
                        <a:pt x="11" y="0"/>
                      </a:cubicBezTo>
                      <a:cubicBezTo>
                        <a:pt x="5" y="0"/>
                        <a:pt x="0" y="5"/>
                        <a:pt x="0" y="11"/>
                      </a:cubicBez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algn="ctr" defTabSz="896364" fontAlgn="base">
                    <a:defRPr/>
                  </a:pPr>
                  <a:endParaRPr lang="en-US" sz="1667">
                    <a:solidFill>
                      <a:srgbClr val="50505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89" name="Freeform 54">
                  <a:extLst>
                    <a:ext uri="{FF2B5EF4-FFF2-40B4-BE49-F238E27FC236}">
                      <a16:creationId xmlns:a16="http://schemas.microsoft.com/office/drawing/2014/main" id="{73BB8556-1332-4E08-A9C7-E76C76BD25DA}"/>
                    </a:ext>
                  </a:extLst>
                </p:cNvPr>
                <p:cNvSpPr>
                  <a:spLocks/>
                </p:cNvSpPr>
                <p:nvPr/>
              </p:nvSpPr>
              <p:spPr bwMode="auto">
                <a:xfrm>
                  <a:off x="4233864" y="2011364"/>
                  <a:ext cx="403225" cy="144463"/>
                </a:xfrm>
                <a:custGeom>
                  <a:avLst/>
                  <a:gdLst>
                    <a:gd name="T0" fmla="*/ 0 w 240"/>
                    <a:gd name="T1" fmla="*/ 0 h 86"/>
                    <a:gd name="T2" fmla="*/ 0 w 240"/>
                    <a:gd name="T3" fmla="*/ 27 h 86"/>
                    <a:gd name="T4" fmla="*/ 11 w 240"/>
                    <a:gd name="T5" fmla="*/ 37 h 86"/>
                    <a:gd name="T6" fmla="*/ 115 w 240"/>
                    <a:gd name="T7" fmla="*/ 37 h 86"/>
                    <a:gd name="T8" fmla="*/ 115 w 240"/>
                    <a:gd name="T9" fmla="*/ 74 h 86"/>
                    <a:gd name="T10" fmla="*/ 59 w 240"/>
                    <a:gd name="T11" fmla="*/ 74 h 86"/>
                    <a:gd name="T12" fmla="*/ 59 w 240"/>
                    <a:gd name="T13" fmla="*/ 86 h 86"/>
                    <a:gd name="T14" fmla="*/ 182 w 240"/>
                    <a:gd name="T15" fmla="*/ 86 h 86"/>
                    <a:gd name="T16" fmla="*/ 182 w 240"/>
                    <a:gd name="T17" fmla="*/ 74 h 86"/>
                    <a:gd name="T18" fmla="*/ 126 w 240"/>
                    <a:gd name="T19" fmla="*/ 74 h 86"/>
                    <a:gd name="T20" fmla="*/ 126 w 240"/>
                    <a:gd name="T21" fmla="*/ 37 h 86"/>
                    <a:gd name="T22" fmla="*/ 230 w 240"/>
                    <a:gd name="T23" fmla="*/ 37 h 86"/>
                    <a:gd name="T24" fmla="*/ 240 w 240"/>
                    <a:gd name="T25" fmla="*/ 27 h 86"/>
                    <a:gd name="T26" fmla="*/ 240 w 240"/>
                    <a:gd name="T27" fmla="*/ 0 h 86"/>
                    <a:gd name="T28" fmla="*/ 0 w 240"/>
                    <a:gd name="T29"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0" h="86">
                      <a:moveTo>
                        <a:pt x="0" y="0"/>
                      </a:moveTo>
                      <a:cubicBezTo>
                        <a:pt x="0" y="27"/>
                        <a:pt x="0" y="27"/>
                        <a:pt x="0" y="27"/>
                      </a:cubicBezTo>
                      <a:cubicBezTo>
                        <a:pt x="0" y="32"/>
                        <a:pt x="5" y="37"/>
                        <a:pt x="11" y="37"/>
                      </a:cubicBezTo>
                      <a:cubicBezTo>
                        <a:pt x="115" y="37"/>
                        <a:pt x="115" y="37"/>
                        <a:pt x="115" y="37"/>
                      </a:cubicBezTo>
                      <a:cubicBezTo>
                        <a:pt x="115" y="74"/>
                        <a:pt x="115" y="74"/>
                        <a:pt x="115" y="74"/>
                      </a:cubicBezTo>
                      <a:cubicBezTo>
                        <a:pt x="59" y="74"/>
                        <a:pt x="59" y="74"/>
                        <a:pt x="59" y="74"/>
                      </a:cubicBezTo>
                      <a:cubicBezTo>
                        <a:pt x="59" y="86"/>
                        <a:pt x="59" y="86"/>
                        <a:pt x="59" y="86"/>
                      </a:cubicBezTo>
                      <a:cubicBezTo>
                        <a:pt x="182" y="86"/>
                        <a:pt x="182" y="86"/>
                        <a:pt x="182" y="86"/>
                      </a:cubicBezTo>
                      <a:cubicBezTo>
                        <a:pt x="182" y="74"/>
                        <a:pt x="182" y="74"/>
                        <a:pt x="182" y="74"/>
                      </a:cubicBezTo>
                      <a:cubicBezTo>
                        <a:pt x="126" y="74"/>
                        <a:pt x="126" y="74"/>
                        <a:pt x="126" y="74"/>
                      </a:cubicBezTo>
                      <a:cubicBezTo>
                        <a:pt x="126" y="37"/>
                        <a:pt x="126" y="37"/>
                        <a:pt x="126" y="37"/>
                      </a:cubicBezTo>
                      <a:cubicBezTo>
                        <a:pt x="230" y="37"/>
                        <a:pt x="230" y="37"/>
                        <a:pt x="230" y="37"/>
                      </a:cubicBezTo>
                      <a:cubicBezTo>
                        <a:pt x="236" y="37"/>
                        <a:pt x="240" y="32"/>
                        <a:pt x="240" y="27"/>
                      </a:cubicBezTo>
                      <a:cubicBezTo>
                        <a:pt x="240" y="0"/>
                        <a:pt x="240" y="0"/>
                        <a:pt x="240" y="0"/>
                      </a:cubicBezTo>
                      <a:lnTo>
                        <a:pt x="0" y="0"/>
                      </a:lnTo>
                      <a:close/>
                    </a:path>
                  </a:pathLst>
                </a:custGeom>
                <a:solidFill>
                  <a:schemeClr val="accent1"/>
                </a:solidFill>
                <a:ln>
                  <a:noFill/>
                </a:ln>
              </p:spPr>
              <p:txBody>
                <a:bodyPr vert="horz" wrap="square" lIns="89643" tIns="44821" rIns="89643" bIns="44821" numCol="1" anchor="t" anchorCtr="0" compatLnSpc="1">
                  <a:prstTxWarp prst="textNoShape">
                    <a:avLst/>
                  </a:prstTxWarp>
                </a:bodyPr>
                <a:lstStyle/>
                <a:p>
                  <a:pPr algn="ctr" defTabSz="896364" fontAlgn="base">
                    <a:defRPr/>
                  </a:pPr>
                  <a:endParaRPr lang="en-US" sz="1667">
                    <a:solidFill>
                      <a:srgbClr val="50505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90" name="Freeform 173">
                  <a:extLst>
                    <a:ext uri="{FF2B5EF4-FFF2-40B4-BE49-F238E27FC236}">
                      <a16:creationId xmlns:a16="http://schemas.microsoft.com/office/drawing/2014/main" id="{0C21327C-57B8-4369-9B73-3438AA5CD6F9}"/>
                    </a:ext>
                  </a:extLst>
                </p:cNvPr>
                <p:cNvSpPr>
                  <a:spLocks/>
                </p:cNvSpPr>
                <p:nvPr/>
              </p:nvSpPr>
              <p:spPr bwMode="auto">
                <a:xfrm>
                  <a:off x="4233864" y="1827214"/>
                  <a:ext cx="228600" cy="184150"/>
                </a:xfrm>
                <a:custGeom>
                  <a:avLst/>
                  <a:gdLst>
                    <a:gd name="T0" fmla="*/ 0 w 136"/>
                    <a:gd name="T1" fmla="*/ 110 h 110"/>
                    <a:gd name="T2" fmla="*/ 27 w 136"/>
                    <a:gd name="T3" fmla="*/ 110 h 110"/>
                    <a:gd name="T4" fmla="*/ 136 w 136"/>
                    <a:gd name="T5" fmla="*/ 0 h 110"/>
                    <a:gd name="T6" fmla="*/ 10 w 136"/>
                    <a:gd name="T7" fmla="*/ 0 h 110"/>
                    <a:gd name="T8" fmla="*/ 0 w 136"/>
                    <a:gd name="T9" fmla="*/ 10 h 110"/>
                    <a:gd name="T10" fmla="*/ 0 w 136"/>
                    <a:gd name="T11" fmla="*/ 110 h 110"/>
                  </a:gdLst>
                  <a:ahLst/>
                  <a:cxnLst>
                    <a:cxn ang="0">
                      <a:pos x="T0" y="T1"/>
                    </a:cxn>
                    <a:cxn ang="0">
                      <a:pos x="T2" y="T3"/>
                    </a:cxn>
                    <a:cxn ang="0">
                      <a:pos x="T4" y="T5"/>
                    </a:cxn>
                    <a:cxn ang="0">
                      <a:pos x="T6" y="T7"/>
                    </a:cxn>
                    <a:cxn ang="0">
                      <a:pos x="T8" y="T9"/>
                    </a:cxn>
                    <a:cxn ang="0">
                      <a:pos x="T10" y="T11"/>
                    </a:cxn>
                  </a:cxnLst>
                  <a:rect l="0" t="0" r="r" b="b"/>
                  <a:pathLst>
                    <a:path w="136" h="110">
                      <a:moveTo>
                        <a:pt x="0" y="110"/>
                      </a:moveTo>
                      <a:cubicBezTo>
                        <a:pt x="27" y="110"/>
                        <a:pt x="27" y="110"/>
                        <a:pt x="27" y="110"/>
                      </a:cubicBezTo>
                      <a:cubicBezTo>
                        <a:pt x="136" y="0"/>
                        <a:pt x="136" y="0"/>
                        <a:pt x="136" y="0"/>
                      </a:cubicBezTo>
                      <a:cubicBezTo>
                        <a:pt x="10" y="0"/>
                        <a:pt x="10" y="0"/>
                        <a:pt x="10" y="0"/>
                      </a:cubicBezTo>
                      <a:cubicBezTo>
                        <a:pt x="5" y="0"/>
                        <a:pt x="0" y="5"/>
                        <a:pt x="0" y="10"/>
                      </a:cubicBezTo>
                      <a:lnTo>
                        <a:pt x="0" y="110"/>
                      </a:lnTo>
                      <a:close/>
                    </a:path>
                  </a:pathLst>
                </a:custGeom>
                <a:solidFill>
                  <a:schemeClr val="accent1"/>
                </a:solidFill>
                <a:ln>
                  <a:noFill/>
                </a:ln>
              </p:spPr>
              <p:txBody>
                <a:bodyPr vert="horz" wrap="square" lIns="89643" tIns="44821" rIns="89643" bIns="44821" numCol="1" anchor="t" anchorCtr="0" compatLnSpc="1">
                  <a:prstTxWarp prst="textNoShape">
                    <a:avLst/>
                  </a:prstTxWarp>
                </a:bodyPr>
                <a:lstStyle/>
                <a:p>
                  <a:pPr algn="ctr" defTabSz="896364" fontAlgn="base">
                    <a:defRPr/>
                  </a:pPr>
                  <a:endParaRPr lang="en-US" sz="1667">
                    <a:solidFill>
                      <a:srgbClr val="505050"/>
                    </a:solidFill>
                    <a:latin typeface="Open Sans" panose="020B0606030504020204" pitchFamily="34" charset="0"/>
                    <a:ea typeface="Open Sans" panose="020B0606030504020204" pitchFamily="34" charset="0"/>
                    <a:cs typeface="Open Sans" panose="020B0606030504020204" pitchFamily="34" charset="0"/>
                  </a:endParaRPr>
                </a:p>
              </p:txBody>
            </p:sp>
          </p:grpSp>
        </p:grpSp>
        <p:grpSp>
          <p:nvGrpSpPr>
            <p:cNvPr id="92" name="online" descr="online">
              <a:extLst>
                <a:ext uri="{FF2B5EF4-FFF2-40B4-BE49-F238E27FC236}">
                  <a16:creationId xmlns:a16="http://schemas.microsoft.com/office/drawing/2014/main" id="{5E306094-4BA6-4495-87FA-A4BC91E48092}"/>
                </a:ext>
              </a:extLst>
            </p:cNvPr>
            <p:cNvGrpSpPr/>
            <p:nvPr/>
          </p:nvGrpSpPr>
          <p:grpSpPr>
            <a:xfrm>
              <a:off x="1795706" y="1681697"/>
              <a:ext cx="602002" cy="602002"/>
              <a:chOff x="4472102" y="5773612"/>
              <a:chExt cx="436448" cy="436448"/>
            </a:xfrm>
          </p:grpSpPr>
          <p:sp>
            <p:nvSpPr>
              <p:cNvPr id="93" name="Freeform: Shape 92">
                <a:extLst>
                  <a:ext uri="{FF2B5EF4-FFF2-40B4-BE49-F238E27FC236}">
                    <a16:creationId xmlns:a16="http://schemas.microsoft.com/office/drawing/2014/main" id="{1F677A7D-D270-462E-9A82-A0C411C202D4}"/>
                  </a:ext>
                </a:extLst>
              </p:cNvPr>
              <p:cNvSpPr/>
              <p:nvPr/>
            </p:nvSpPr>
            <p:spPr>
              <a:xfrm>
                <a:off x="4720145" y="5989603"/>
                <a:ext cx="4499" cy="4499"/>
              </a:xfrm>
              <a:custGeom>
                <a:avLst/>
                <a:gdLst>
                  <a:gd name="connsiteX0" fmla="*/ 1566 w 4499"/>
                  <a:gd name="connsiteY0" fmla="*/ 1566 h 0"/>
                  <a:gd name="connsiteX1" fmla="*/ 5585 w 4499"/>
                  <a:gd name="connsiteY1" fmla="*/ 1566 h 0"/>
                </a:gdLst>
                <a:ahLst/>
                <a:cxnLst>
                  <a:cxn ang="0">
                    <a:pos x="connsiteX0" y="connsiteY0"/>
                  </a:cxn>
                  <a:cxn ang="0">
                    <a:pos x="connsiteX1" y="connsiteY1"/>
                  </a:cxn>
                </a:cxnLst>
                <a:rect l="l" t="t" r="r" b="b"/>
                <a:pathLst>
                  <a:path w="4499">
                    <a:moveTo>
                      <a:pt x="1566" y="1566"/>
                    </a:moveTo>
                    <a:lnTo>
                      <a:pt x="5585" y="1566"/>
                    </a:lnTo>
                  </a:path>
                </a:pathLst>
              </a:custGeom>
              <a:noFill/>
              <a:ln w="4419" cap="flat">
                <a:solidFill>
                  <a:srgbClr val="75757A"/>
                </a:solidFill>
                <a:prstDash val="solid"/>
                <a:miter/>
              </a:ln>
            </p:spPr>
            <p:txBody>
              <a:bodyPr rtlCol="0" anchor="ctr"/>
              <a:lstStyle/>
              <a:p>
                <a:pPr defTabSz="914344">
                  <a:defRPr/>
                </a:pPr>
                <a:endParaRPr lang="en-US" sz="1765">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sp>
            <p:nvSpPr>
              <p:cNvPr id="94" name="Freeform: Shape 93">
                <a:extLst>
                  <a:ext uri="{FF2B5EF4-FFF2-40B4-BE49-F238E27FC236}">
                    <a16:creationId xmlns:a16="http://schemas.microsoft.com/office/drawing/2014/main" id="{8C850123-3BF0-4118-BEA9-DBFBE1E1C3C2}"/>
                  </a:ext>
                </a:extLst>
              </p:cNvPr>
              <p:cNvSpPr/>
              <p:nvPr/>
            </p:nvSpPr>
            <p:spPr>
              <a:xfrm>
                <a:off x="4720145" y="5823949"/>
                <a:ext cx="4499" cy="4499"/>
              </a:xfrm>
              <a:custGeom>
                <a:avLst/>
                <a:gdLst>
                  <a:gd name="connsiteX0" fmla="*/ 1566 w 4499"/>
                  <a:gd name="connsiteY0" fmla="*/ 1566 h 0"/>
                  <a:gd name="connsiteX1" fmla="*/ 5585 w 4499"/>
                  <a:gd name="connsiteY1" fmla="*/ 1566 h 0"/>
                </a:gdLst>
                <a:ahLst/>
                <a:cxnLst>
                  <a:cxn ang="0">
                    <a:pos x="connsiteX0" y="connsiteY0"/>
                  </a:cxn>
                  <a:cxn ang="0">
                    <a:pos x="connsiteX1" y="connsiteY1"/>
                  </a:cxn>
                </a:cxnLst>
                <a:rect l="l" t="t" r="r" b="b"/>
                <a:pathLst>
                  <a:path w="4499">
                    <a:moveTo>
                      <a:pt x="1566" y="1566"/>
                    </a:moveTo>
                    <a:lnTo>
                      <a:pt x="5585" y="1566"/>
                    </a:lnTo>
                  </a:path>
                </a:pathLst>
              </a:custGeom>
              <a:noFill/>
              <a:ln w="4419" cap="flat">
                <a:solidFill>
                  <a:srgbClr val="75757A"/>
                </a:solidFill>
                <a:prstDash val="solid"/>
                <a:miter/>
              </a:ln>
            </p:spPr>
            <p:txBody>
              <a:bodyPr rtlCol="0" anchor="ctr"/>
              <a:lstStyle/>
              <a:p>
                <a:pPr defTabSz="914344">
                  <a:defRPr/>
                </a:pPr>
                <a:endParaRPr lang="en-US" sz="1765">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sp>
            <p:nvSpPr>
              <p:cNvPr id="95" name="Freeform: Shape 94">
                <a:extLst>
                  <a:ext uri="{FF2B5EF4-FFF2-40B4-BE49-F238E27FC236}">
                    <a16:creationId xmlns:a16="http://schemas.microsoft.com/office/drawing/2014/main" id="{D29077DF-1FAD-432C-9BB3-4CA915301317}"/>
                  </a:ext>
                </a:extLst>
              </p:cNvPr>
              <p:cNvSpPr/>
              <p:nvPr/>
            </p:nvSpPr>
            <p:spPr>
              <a:xfrm>
                <a:off x="4473724" y="5778339"/>
                <a:ext cx="427449" cy="427449"/>
              </a:xfrm>
              <a:custGeom>
                <a:avLst/>
                <a:gdLst>
                  <a:gd name="connsiteX0" fmla="*/ 215909 w 427449"/>
                  <a:gd name="connsiteY0" fmla="*/ 428976 h 427449"/>
                  <a:gd name="connsiteX1" fmla="*/ 430252 w 427449"/>
                  <a:gd name="connsiteY1" fmla="*/ 215233 h 427449"/>
                  <a:gd name="connsiteX2" fmla="*/ 215909 w 427449"/>
                  <a:gd name="connsiteY2" fmla="*/ 1566 h 427449"/>
                  <a:gd name="connsiteX3" fmla="*/ 1566 w 427449"/>
                  <a:gd name="connsiteY3" fmla="*/ 215233 h 427449"/>
                  <a:gd name="connsiteX4" fmla="*/ 215909 w 427449"/>
                  <a:gd name="connsiteY4" fmla="*/ 428976 h 427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7449" h="427449">
                    <a:moveTo>
                      <a:pt x="215909" y="428976"/>
                    </a:moveTo>
                    <a:cubicBezTo>
                      <a:pt x="333927" y="428976"/>
                      <a:pt x="430252" y="332920"/>
                      <a:pt x="430252" y="215233"/>
                    </a:cubicBezTo>
                    <a:cubicBezTo>
                      <a:pt x="430252" y="97546"/>
                      <a:pt x="333851" y="1566"/>
                      <a:pt x="215909" y="1566"/>
                    </a:cubicBezTo>
                    <a:cubicBezTo>
                      <a:pt x="97891" y="1566"/>
                      <a:pt x="1566" y="97621"/>
                      <a:pt x="1566" y="215233"/>
                    </a:cubicBezTo>
                    <a:cubicBezTo>
                      <a:pt x="1566" y="332845"/>
                      <a:pt x="97891" y="428976"/>
                      <a:pt x="215909" y="428976"/>
                    </a:cubicBezTo>
                    <a:close/>
                  </a:path>
                </a:pathLst>
              </a:custGeom>
              <a:solidFill>
                <a:srgbClr val="0078D4"/>
              </a:solidFill>
              <a:ln w="4419" cap="flat">
                <a:noFill/>
                <a:prstDash val="solid"/>
                <a:miter/>
              </a:ln>
            </p:spPr>
            <p:txBody>
              <a:bodyPr rtlCol="0" anchor="ctr"/>
              <a:lstStyle/>
              <a:p>
                <a:pPr defTabSz="914344">
                  <a:defRPr/>
                </a:pPr>
                <a:endParaRPr lang="en-US" sz="1765">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sp>
            <p:nvSpPr>
              <p:cNvPr id="96" name="Freeform: Shape 95">
                <a:extLst>
                  <a:ext uri="{FF2B5EF4-FFF2-40B4-BE49-F238E27FC236}">
                    <a16:creationId xmlns:a16="http://schemas.microsoft.com/office/drawing/2014/main" id="{7B5C2DC6-2B95-40CF-85D2-2263FDB2D11D}"/>
                  </a:ext>
                </a:extLst>
              </p:cNvPr>
              <p:cNvSpPr/>
              <p:nvPr/>
            </p:nvSpPr>
            <p:spPr>
              <a:xfrm>
                <a:off x="4686399" y="5779112"/>
                <a:ext cx="4499" cy="427449"/>
              </a:xfrm>
              <a:custGeom>
                <a:avLst/>
                <a:gdLst>
                  <a:gd name="connsiteX0" fmla="*/ 5585 w 4499"/>
                  <a:gd name="connsiteY0" fmla="*/ 1566 h 427449"/>
                  <a:gd name="connsiteX1" fmla="*/ 1566 w 4499"/>
                  <a:gd name="connsiteY1" fmla="*/ 1566 h 427449"/>
                  <a:gd name="connsiteX2" fmla="*/ 1566 w 4499"/>
                  <a:gd name="connsiteY2" fmla="*/ 428220 h 427449"/>
                  <a:gd name="connsiteX3" fmla="*/ 5585 w 4499"/>
                  <a:gd name="connsiteY3" fmla="*/ 428220 h 427449"/>
                  <a:gd name="connsiteX4" fmla="*/ 5585 w 4499"/>
                  <a:gd name="connsiteY4" fmla="*/ 1566 h 427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9" h="427449">
                    <a:moveTo>
                      <a:pt x="5585" y="1566"/>
                    </a:moveTo>
                    <a:lnTo>
                      <a:pt x="1566" y="1566"/>
                    </a:lnTo>
                    <a:lnTo>
                      <a:pt x="1566" y="428220"/>
                    </a:lnTo>
                    <a:lnTo>
                      <a:pt x="5585" y="428220"/>
                    </a:lnTo>
                    <a:lnTo>
                      <a:pt x="5585" y="1566"/>
                    </a:lnTo>
                    <a:close/>
                  </a:path>
                </a:pathLst>
              </a:custGeom>
              <a:solidFill>
                <a:srgbClr val="FFFFFF"/>
              </a:solidFill>
              <a:ln w="4419" cap="flat">
                <a:noFill/>
                <a:prstDash val="solid"/>
                <a:miter/>
              </a:ln>
            </p:spPr>
            <p:txBody>
              <a:bodyPr rtlCol="0" anchor="ctr"/>
              <a:lstStyle/>
              <a:p>
                <a:pPr defTabSz="914344">
                  <a:defRPr/>
                </a:pPr>
                <a:endParaRPr lang="en-US" sz="1765">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sp>
            <p:nvSpPr>
              <p:cNvPr id="97" name="Freeform: Shape 96">
                <a:extLst>
                  <a:ext uri="{FF2B5EF4-FFF2-40B4-BE49-F238E27FC236}">
                    <a16:creationId xmlns:a16="http://schemas.microsoft.com/office/drawing/2014/main" id="{3812D1F3-77BA-4233-8555-61D7748E9290}"/>
                  </a:ext>
                </a:extLst>
              </p:cNvPr>
              <p:cNvSpPr/>
              <p:nvPr/>
            </p:nvSpPr>
            <p:spPr>
              <a:xfrm>
                <a:off x="4472131" y="5888013"/>
                <a:ext cx="431949" cy="211475"/>
              </a:xfrm>
              <a:custGeom>
                <a:avLst/>
                <a:gdLst>
                  <a:gd name="connsiteX0" fmla="*/ 217502 w 431948"/>
                  <a:gd name="connsiteY0" fmla="*/ 211224 h 211474"/>
                  <a:gd name="connsiteX1" fmla="*/ 1566 w 431948"/>
                  <a:gd name="connsiteY1" fmla="*/ 106395 h 211474"/>
                  <a:gd name="connsiteX2" fmla="*/ 217502 w 431948"/>
                  <a:gd name="connsiteY2" fmla="*/ 1566 h 211474"/>
                  <a:gd name="connsiteX3" fmla="*/ 433438 w 431948"/>
                  <a:gd name="connsiteY3" fmla="*/ 106395 h 211474"/>
                  <a:gd name="connsiteX4" fmla="*/ 217502 w 431948"/>
                  <a:gd name="connsiteY4" fmla="*/ 211224 h 211474"/>
                  <a:gd name="connsiteX5" fmla="*/ 217502 w 431948"/>
                  <a:gd name="connsiteY5" fmla="*/ 4742 h 211474"/>
                  <a:gd name="connsiteX6" fmla="*/ 5585 w 431948"/>
                  <a:gd name="connsiteY6" fmla="*/ 105563 h 211474"/>
                  <a:gd name="connsiteX7" fmla="*/ 217502 w 431948"/>
                  <a:gd name="connsiteY7" fmla="*/ 206384 h 211474"/>
                  <a:gd name="connsiteX8" fmla="*/ 429418 w 431948"/>
                  <a:gd name="connsiteY8" fmla="*/ 105563 h 211474"/>
                  <a:gd name="connsiteX9" fmla="*/ 217502 w 431948"/>
                  <a:gd name="connsiteY9" fmla="*/ 4742 h 211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1948" h="211474">
                    <a:moveTo>
                      <a:pt x="217502" y="211224"/>
                    </a:moveTo>
                    <a:cubicBezTo>
                      <a:pt x="98650" y="211224"/>
                      <a:pt x="1566" y="164029"/>
                      <a:pt x="1566" y="106395"/>
                    </a:cubicBezTo>
                    <a:cubicBezTo>
                      <a:pt x="1566" y="48762"/>
                      <a:pt x="98650" y="1566"/>
                      <a:pt x="217502" y="1566"/>
                    </a:cubicBezTo>
                    <a:cubicBezTo>
                      <a:pt x="336354" y="1566"/>
                      <a:pt x="433438" y="48762"/>
                      <a:pt x="433438" y="106395"/>
                    </a:cubicBezTo>
                    <a:cubicBezTo>
                      <a:pt x="433362" y="164029"/>
                      <a:pt x="336278" y="211224"/>
                      <a:pt x="217502" y="211224"/>
                    </a:cubicBezTo>
                    <a:close/>
                    <a:moveTo>
                      <a:pt x="217502" y="4742"/>
                    </a:moveTo>
                    <a:cubicBezTo>
                      <a:pt x="100318" y="4742"/>
                      <a:pt x="5585" y="50350"/>
                      <a:pt x="5585" y="105563"/>
                    </a:cubicBezTo>
                    <a:cubicBezTo>
                      <a:pt x="5585" y="160776"/>
                      <a:pt x="100318" y="206384"/>
                      <a:pt x="217502" y="206384"/>
                    </a:cubicBezTo>
                    <a:cubicBezTo>
                      <a:pt x="334685" y="206384"/>
                      <a:pt x="429418" y="160776"/>
                      <a:pt x="429418" y="105563"/>
                    </a:cubicBezTo>
                    <a:cubicBezTo>
                      <a:pt x="429342" y="50350"/>
                      <a:pt x="334685" y="4742"/>
                      <a:pt x="217502" y="4742"/>
                    </a:cubicBezTo>
                    <a:close/>
                  </a:path>
                </a:pathLst>
              </a:custGeom>
              <a:solidFill>
                <a:srgbClr val="FFFFFF"/>
              </a:solidFill>
              <a:ln w="4419" cap="flat">
                <a:noFill/>
                <a:prstDash val="solid"/>
                <a:miter/>
              </a:ln>
            </p:spPr>
            <p:txBody>
              <a:bodyPr rtlCol="0" anchor="ctr"/>
              <a:lstStyle/>
              <a:p>
                <a:pPr defTabSz="914344">
                  <a:defRPr/>
                </a:pPr>
                <a:endParaRPr lang="en-US" sz="1765">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sp>
            <p:nvSpPr>
              <p:cNvPr id="98" name="Freeform: Shape 97">
                <a:extLst>
                  <a:ext uri="{FF2B5EF4-FFF2-40B4-BE49-F238E27FC236}">
                    <a16:creationId xmlns:a16="http://schemas.microsoft.com/office/drawing/2014/main" id="{1AFE289C-DBFC-4329-8ADA-890FF83AC483}"/>
                  </a:ext>
                </a:extLst>
              </p:cNvPr>
              <p:cNvSpPr/>
              <p:nvPr/>
            </p:nvSpPr>
            <p:spPr>
              <a:xfrm>
                <a:off x="4582938" y="5777513"/>
                <a:ext cx="211475" cy="431949"/>
              </a:xfrm>
              <a:custGeom>
                <a:avLst/>
                <a:gdLst>
                  <a:gd name="connsiteX0" fmla="*/ 106689 w 211474"/>
                  <a:gd name="connsiteY0" fmla="*/ 432228 h 431948"/>
                  <a:gd name="connsiteX1" fmla="*/ 1566 w 211474"/>
                  <a:gd name="connsiteY1" fmla="*/ 216897 h 431948"/>
                  <a:gd name="connsiteX2" fmla="*/ 106689 w 211474"/>
                  <a:gd name="connsiteY2" fmla="*/ 1566 h 431948"/>
                  <a:gd name="connsiteX3" fmla="*/ 211813 w 211474"/>
                  <a:gd name="connsiteY3" fmla="*/ 216897 h 431948"/>
                  <a:gd name="connsiteX4" fmla="*/ 106689 w 211474"/>
                  <a:gd name="connsiteY4" fmla="*/ 432228 h 431948"/>
                  <a:gd name="connsiteX5" fmla="*/ 106689 w 211474"/>
                  <a:gd name="connsiteY5" fmla="*/ 4742 h 431948"/>
                  <a:gd name="connsiteX6" fmla="*/ 5585 w 211474"/>
                  <a:gd name="connsiteY6" fmla="*/ 216065 h 431948"/>
                  <a:gd name="connsiteX7" fmla="*/ 106689 w 211474"/>
                  <a:gd name="connsiteY7" fmla="*/ 427387 h 431948"/>
                  <a:gd name="connsiteX8" fmla="*/ 207793 w 211474"/>
                  <a:gd name="connsiteY8" fmla="*/ 216065 h 431948"/>
                  <a:gd name="connsiteX9" fmla="*/ 106689 w 211474"/>
                  <a:gd name="connsiteY9" fmla="*/ 4742 h 431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1474" h="431948">
                    <a:moveTo>
                      <a:pt x="106689" y="432228"/>
                    </a:moveTo>
                    <a:cubicBezTo>
                      <a:pt x="48894" y="432228"/>
                      <a:pt x="1566" y="335416"/>
                      <a:pt x="1566" y="216897"/>
                    </a:cubicBezTo>
                    <a:cubicBezTo>
                      <a:pt x="1566" y="98378"/>
                      <a:pt x="48894" y="1566"/>
                      <a:pt x="106689" y="1566"/>
                    </a:cubicBezTo>
                    <a:cubicBezTo>
                      <a:pt x="164484" y="1566"/>
                      <a:pt x="211813" y="98453"/>
                      <a:pt x="211813" y="216897"/>
                    </a:cubicBezTo>
                    <a:cubicBezTo>
                      <a:pt x="211813" y="335341"/>
                      <a:pt x="164484" y="432228"/>
                      <a:pt x="106689" y="432228"/>
                    </a:cubicBezTo>
                    <a:close/>
                    <a:moveTo>
                      <a:pt x="106689" y="4742"/>
                    </a:moveTo>
                    <a:cubicBezTo>
                      <a:pt x="50486" y="4742"/>
                      <a:pt x="5585" y="99210"/>
                      <a:pt x="5585" y="216065"/>
                    </a:cubicBezTo>
                    <a:cubicBezTo>
                      <a:pt x="5585" y="332920"/>
                      <a:pt x="51321" y="427387"/>
                      <a:pt x="106689" y="427387"/>
                    </a:cubicBezTo>
                    <a:cubicBezTo>
                      <a:pt x="162057" y="427387"/>
                      <a:pt x="207793" y="332920"/>
                      <a:pt x="207793" y="216065"/>
                    </a:cubicBezTo>
                    <a:cubicBezTo>
                      <a:pt x="207793" y="99210"/>
                      <a:pt x="162816" y="4742"/>
                      <a:pt x="106689" y="4742"/>
                    </a:cubicBezTo>
                    <a:close/>
                  </a:path>
                </a:pathLst>
              </a:custGeom>
              <a:solidFill>
                <a:srgbClr val="FFFFFF"/>
              </a:solidFill>
              <a:ln w="4419" cap="flat">
                <a:noFill/>
                <a:prstDash val="solid"/>
                <a:miter/>
              </a:ln>
            </p:spPr>
            <p:txBody>
              <a:bodyPr rtlCol="0" anchor="ctr"/>
              <a:lstStyle/>
              <a:p>
                <a:pPr defTabSz="914344">
                  <a:defRPr/>
                </a:pPr>
                <a:endParaRPr lang="en-US" sz="1765">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sp>
            <p:nvSpPr>
              <p:cNvPr id="99" name="Freeform: Shape 98">
                <a:extLst>
                  <a:ext uri="{FF2B5EF4-FFF2-40B4-BE49-F238E27FC236}">
                    <a16:creationId xmlns:a16="http://schemas.microsoft.com/office/drawing/2014/main" id="{B6D91C64-6664-44BC-83AC-B605BE24F977}"/>
                  </a:ext>
                </a:extLst>
              </p:cNvPr>
              <p:cNvSpPr/>
              <p:nvPr/>
            </p:nvSpPr>
            <p:spPr>
              <a:xfrm>
                <a:off x="4474548" y="5990429"/>
                <a:ext cx="427449" cy="4499"/>
              </a:xfrm>
              <a:custGeom>
                <a:avLst/>
                <a:gdLst>
                  <a:gd name="connsiteX0" fmla="*/ 429343 w 427449"/>
                  <a:gd name="connsiteY0" fmla="*/ 1566 h 4499"/>
                  <a:gd name="connsiteX1" fmla="*/ 1566 w 427449"/>
                  <a:gd name="connsiteY1" fmla="*/ 1566 h 4499"/>
                  <a:gd name="connsiteX2" fmla="*/ 1566 w 427449"/>
                  <a:gd name="connsiteY2" fmla="*/ 5574 h 4499"/>
                  <a:gd name="connsiteX3" fmla="*/ 429418 w 427449"/>
                  <a:gd name="connsiteY3" fmla="*/ 5574 h 4499"/>
                  <a:gd name="connsiteX4" fmla="*/ 429418 w 427449"/>
                  <a:gd name="connsiteY4" fmla="*/ 1566 h 4499"/>
                  <a:gd name="connsiteX5" fmla="*/ 429343 w 427449"/>
                  <a:gd name="connsiteY5" fmla="*/ 1566 h 4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7449" h="4499">
                    <a:moveTo>
                      <a:pt x="429343" y="1566"/>
                    </a:moveTo>
                    <a:lnTo>
                      <a:pt x="1566" y="1566"/>
                    </a:lnTo>
                    <a:lnTo>
                      <a:pt x="1566" y="5574"/>
                    </a:lnTo>
                    <a:lnTo>
                      <a:pt x="429418" y="5574"/>
                    </a:lnTo>
                    <a:lnTo>
                      <a:pt x="429418" y="1566"/>
                    </a:lnTo>
                    <a:lnTo>
                      <a:pt x="429343" y="1566"/>
                    </a:lnTo>
                    <a:close/>
                  </a:path>
                </a:pathLst>
              </a:custGeom>
              <a:solidFill>
                <a:srgbClr val="FFFFFF"/>
              </a:solidFill>
              <a:ln w="4419" cap="flat">
                <a:noFill/>
                <a:prstDash val="solid"/>
                <a:miter/>
              </a:ln>
            </p:spPr>
            <p:txBody>
              <a:bodyPr rtlCol="0" anchor="ctr"/>
              <a:lstStyle/>
              <a:p>
                <a:pPr defTabSz="914344">
                  <a:defRPr/>
                </a:pPr>
                <a:endParaRPr lang="en-US" sz="1765">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00" name="Freeform: Shape 99">
                <a:extLst>
                  <a:ext uri="{FF2B5EF4-FFF2-40B4-BE49-F238E27FC236}">
                    <a16:creationId xmlns:a16="http://schemas.microsoft.com/office/drawing/2014/main" id="{871478E4-2B9F-47BD-8DE5-104F88CB8FD9}"/>
                  </a:ext>
                </a:extLst>
              </p:cNvPr>
              <p:cNvSpPr/>
              <p:nvPr/>
            </p:nvSpPr>
            <p:spPr>
              <a:xfrm>
                <a:off x="4668794" y="6076041"/>
                <a:ext cx="40495" cy="40495"/>
              </a:xfrm>
              <a:custGeom>
                <a:avLst/>
                <a:gdLst>
                  <a:gd name="connsiteX0" fmla="*/ 20830 w 40495"/>
                  <a:gd name="connsiteY0" fmla="*/ 39988 h 40495"/>
                  <a:gd name="connsiteX1" fmla="*/ 40096 w 40495"/>
                  <a:gd name="connsiteY1" fmla="*/ 20777 h 40495"/>
                  <a:gd name="connsiteX2" fmla="*/ 20830 w 40495"/>
                  <a:gd name="connsiteY2" fmla="*/ 1566 h 40495"/>
                  <a:gd name="connsiteX3" fmla="*/ 1566 w 40495"/>
                  <a:gd name="connsiteY3" fmla="*/ 20777 h 40495"/>
                  <a:gd name="connsiteX4" fmla="*/ 20830 w 40495"/>
                  <a:gd name="connsiteY4" fmla="*/ 39988 h 404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495" h="40495">
                    <a:moveTo>
                      <a:pt x="20830" y="39988"/>
                    </a:moveTo>
                    <a:cubicBezTo>
                      <a:pt x="31298" y="39988"/>
                      <a:pt x="40096" y="31214"/>
                      <a:pt x="40096" y="20777"/>
                    </a:cubicBezTo>
                    <a:cubicBezTo>
                      <a:pt x="40096" y="10339"/>
                      <a:pt x="31298" y="1566"/>
                      <a:pt x="20830" y="1566"/>
                    </a:cubicBezTo>
                    <a:cubicBezTo>
                      <a:pt x="10364" y="1566"/>
                      <a:pt x="1566" y="10339"/>
                      <a:pt x="1566" y="20777"/>
                    </a:cubicBezTo>
                    <a:cubicBezTo>
                      <a:pt x="1566" y="31214"/>
                      <a:pt x="10364" y="39988"/>
                      <a:pt x="20830" y="39988"/>
                    </a:cubicBezTo>
                    <a:close/>
                  </a:path>
                </a:pathLst>
              </a:custGeom>
              <a:solidFill>
                <a:srgbClr val="FFFFFF"/>
              </a:solidFill>
              <a:ln w="4419" cap="flat">
                <a:noFill/>
                <a:prstDash val="solid"/>
                <a:miter/>
              </a:ln>
            </p:spPr>
            <p:txBody>
              <a:bodyPr rtlCol="0" anchor="ctr"/>
              <a:lstStyle/>
              <a:p>
                <a:pPr defTabSz="914344">
                  <a:defRPr/>
                </a:pPr>
                <a:endParaRPr lang="en-US" sz="1765">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01" name="Freeform: Shape 100">
                <a:extLst>
                  <a:ext uri="{FF2B5EF4-FFF2-40B4-BE49-F238E27FC236}">
                    <a16:creationId xmlns:a16="http://schemas.microsoft.com/office/drawing/2014/main" id="{67F4BBE5-C12B-4524-A014-8900D04284AC}"/>
                  </a:ext>
                </a:extLst>
              </p:cNvPr>
              <p:cNvSpPr/>
              <p:nvPr/>
            </p:nvSpPr>
            <p:spPr>
              <a:xfrm>
                <a:off x="4568457" y="5975981"/>
                <a:ext cx="31496" cy="31496"/>
              </a:xfrm>
              <a:custGeom>
                <a:avLst/>
                <a:gdLst>
                  <a:gd name="connsiteX0" fmla="*/ 17645 w 31496"/>
                  <a:gd name="connsiteY0" fmla="*/ 33635 h 31496"/>
                  <a:gd name="connsiteX1" fmla="*/ 33725 w 31496"/>
                  <a:gd name="connsiteY1" fmla="*/ 17600 h 31496"/>
                  <a:gd name="connsiteX2" fmla="*/ 17645 w 31496"/>
                  <a:gd name="connsiteY2" fmla="*/ 1566 h 31496"/>
                  <a:gd name="connsiteX3" fmla="*/ 1566 w 31496"/>
                  <a:gd name="connsiteY3" fmla="*/ 17600 h 31496"/>
                  <a:gd name="connsiteX4" fmla="*/ 17645 w 31496"/>
                  <a:gd name="connsiteY4" fmla="*/ 33635 h 31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96" h="31496">
                    <a:moveTo>
                      <a:pt x="17645" y="33635"/>
                    </a:moveTo>
                    <a:cubicBezTo>
                      <a:pt x="26444" y="33635"/>
                      <a:pt x="33725" y="26449"/>
                      <a:pt x="33725" y="17600"/>
                    </a:cubicBezTo>
                    <a:cubicBezTo>
                      <a:pt x="33725" y="8826"/>
                      <a:pt x="26519" y="1566"/>
                      <a:pt x="17645" y="1566"/>
                    </a:cubicBezTo>
                    <a:cubicBezTo>
                      <a:pt x="8847" y="1566"/>
                      <a:pt x="1566" y="8751"/>
                      <a:pt x="1566" y="17600"/>
                    </a:cubicBezTo>
                    <a:cubicBezTo>
                      <a:pt x="1566" y="26449"/>
                      <a:pt x="8771" y="33635"/>
                      <a:pt x="17645" y="33635"/>
                    </a:cubicBezTo>
                    <a:close/>
                  </a:path>
                </a:pathLst>
              </a:custGeom>
              <a:solidFill>
                <a:srgbClr val="FFFFFF"/>
              </a:solidFill>
              <a:ln w="4419" cap="flat">
                <a:noFill/>
                <a:prstDash val="solid"/>
                <a:miter/>
              </a:ln>
            </p:spPr>
            <p:txBody>
              <a:bodyPr rtlCol="0" anchor="ctr"/>
              <a:lstStyle/>
              <a:p>
                <a:pPr defTabSz="914344">
                  <a:defRPr/>
                </a:pPr>
                <a:endParaRPr lang="en-US" sz="1765">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02" name="Freeform: Shape 101">
                <a:extLst>
                  <a:ext uri="{FF2B5EF4-FFF2-40B4-BE49-F238E27FC236}">
                    <a16:creationId xmlns:a16="http://schemas.microsoft.com/office/drawing/2014/main" id="{A4C0A2F8-E042-4E69-9FE9-386D72F0ED13}"/>
                  </a:ext>
                </a:extLst>
              </p:cNvPr>
              <p:cNvSpPr/>
              <p:nvPr/>
            </p:nvSpPr>
            <p:spPr>
              <a:xfrm>
                <a:off x="4666676" y="5969777"/>
                <a:ext cx="44995" cy="44995"/>
              </a:xfrm>
              <a:custGeom>
                <a:avLst/>
                <a:gdLst>
                  <a:gd name="connsiteX0" fmla="*/ 23561 w 44994"/>
                  <a:gd name="connsiteY0" fmla="*/ 45434 h 44994"/>
                  <a:gd name="connsiteX1" fmla="*/ 45557 w 44994"/>
                  <a:gd name="connsiteY1" fmla="*/ 23500 h 44994"/>
                  <a:gd name="connsiteX2" fmla="*/ 23561 w 44994"/>
                  <a:gd name="connsiteY2" fmla="*/ 1566 h 44994"/>
                  <a:gd name="connsiteX3" fmla="*/ 1566 w 44994"/>
                  <a:gd name="connsiteY3" fmla="*/ 23500 h 44994"/>
                  <a:gd name="connsiteX4" fmla="*/ 23561 w 44994"/>
                  <a:gd name="connsiteY4" fmla="*/ 45434 h 449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94" h="44994">
                    <a:moveTo>
                      <a:pt x="23561" y="45434"/>
                    </a:moveTo>
                    <a:cubicBezTo>
                      <a:pt x="35773" y="45434"/>
                      <a:pt x="45557" y="35677"/>
                      <a:pt x="45557" y="23500"/>
                    </a:cubicBezTo>
                    <a:cubicBezTo>
                      <a:pt x="45557" y="11323"/>
                      <a:pt x="35773" y="1566"/>
                      <a:pt x="23561" y="1566"/>
                    </a:cubicBezTo>
                    <a:cubicBezTo>
                      <a:pt x="11350" y="1566"/>
                      <a:pt x="1566" y="11323"/>
                      <a:pt x="1566" y="23500"/>
                    </a:cubicBezTo>
                    <a:cubicBezTo>
                      <a:pt x="1566" y="35677"/>
                      <a:pt x="11350" y="45434"/>
                      <a:pt x="23561" y="45434"/>
                    </a:cubicBezTo>
                    <a:close/>
                  </a:path>
                </a:pathLst>
              </a:custGeom>
              <a:solidFill>
                <a:srgbClr val="50E6FF"/>
              </a:solidFill>
              <a:ln w="4419" cap="flat">
                <a:noFill/>
                <a:prstDash val="solid"/>
                <a:miter/>
              </a:ln>
            </p:spPr>
            <p:txBody>
              <a:bodyPr rtlCol="0" anchor="ctr"/>
              <a:lstStyle/>
              <a:p>
                <a:pPr defTabSz="914344">
                  <a:defRPr/>
                </a:pPr>
                <a:endParaRPr lang="en-US" sz="1765">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03" name="Freeform: Shape 102">
                <a:extLst>
                  <a:ext uri="{FF2B5EF4-FFF2-40B4-BE49-F238E27FC236}">
                    <a16:creationId xmlns:a16="http://schemas.microsoft.com/office/drawing/2014/main" id="{979AEF87-8122-479A-AE45-4BB77A216196}"/>
                  </a:ext>
                </a:extLst>
              </p:cNvPr>
              <p:cNvSpPr/>
              <p:nvPr/>
            </p:nvSpPr>
            <p:spPr>
              <a:xfrm>
                <a:off x="4666676" y="5866922"/>
                <a:ext cx="44995" cy="44995"/>
              </a:xfrm>
              <a:custGeom>
                <a:avLst/>
                <a:gdLst>
                  <a:gd name="connsiteX0" fmla="*/ 23561 w 44994"/>
                  <a:gd name="connsiteY0" fmla="*/ 45434 h 44994"/>
                  <a:gd name="connsiteX1" fmla="*/ 45557 w 44994"/>
                  <a:gd name="connsiteY1" fmla="*/ 23500 h 44994"/>
                  <a:gd name="connsiteX2" fmla="*/ 23561 w 44994"/>
                  <a:gd name="connsiteY2" fmla="*/ 1566 h 44994"/>
                  <a:gd name="connsiteX3" fmla="*/ 1566 w 44994"/>
                  <a:gd name="connsiteY3" fmla="*/ 23500 h 44994"/>
                  <a:gd name="connsiteX4" fmla="*/ 23561 w 44994"/>
                  <a:gd name="connsiteY4" fmla="*/ 45434 h 449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94" h="44994">
                    <a:moveTo>
                      <a:pt x="23561" y="45434"/>
                    </a:moveTo>
                    <a:cubicBezTo>
                      <a:pt x="35773" y="45434"/>
                      <a:pt x="45557" y="35677"/>
                      <a:pt x="45557" y="23500"/>
                    </a:cubicBezTo>
                    <a:cubicBezTo>
                      <a:pt x="45557" y="11323"/>
                      <a:pt x="35773" y="1566"/>
                      <a:pt x="23561" y="1566"/>
                    </a:cubicBezTo>
                    <a:cubicBezTo>
                      <a:pt x="11350" y="1566"/>
                      <a:pt x="1566" y="11323"/>
                      <a:pt x="1566" y="23500"/>
                    </a:cubicBezTo>
                    <a:cubicBezTo>
                      <a:pt x="1566" y="35677"/>
                      <a:pt x="11350" y="45434"/>
                      <a:pt x="23561" y="45434"/>
                    </a:cubicBezTo>
                    <a:close/>
                  </a:path>
                </a:pathLst>
              </a:custGeom>
              <a:solidFill>
                <a:srgbClr val="50E6FF"/>
              </a:solidFill>
              <a:ln w="4419" cap="flat">
                <a:noFill/>
                <a:prstDash val="solid"/>
                <a:miter/>
              </a:ln>
            </p:spPr>
            <p:txBody>
              <a:bodyPr rtlCol="0" anchor="ctr"/>
              <a:lstStyle/>
              <a:p>
                <a:pPr defTabSz="914344">
                  <a:defRPr/>
                </a:pPr>
                <a:endParaRPr lang="en-US" sz="1765">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04" name="Freeform: Shape 103">
                <a:extLst>
                  <a:ext uri="{FF2B5EF4-FFF2-40B4-BE49-F238E27FC236}">
                    <a16:creationId xmlns:a16="http://schemas.microsoft.com/office/drawing/2014/main" id="{E27C10BB-2A4F-4D18-A1D0-C48EB1A3D17A}"/>
                  </a:ext>
                </a:extLst>
              </p:cNvPr>
              <p:cNvSpPr/>
              <p:nvPr/>
            </p:nvSpPr>
            <p:spPr>
              <a:xfrm>
                <a:off x="4768688" y="5969777"/>
                <a:ext cx="44995" cy="44995"/>
              </a:xfrm>
              <a:custGeom>
                <a:avLst/>
                <a:gdLst>
                  <a:gd name="connsiteX0" fmla="*/ 23561 w 44994"/>
                  <a:gd name="connsiteY0" fmla="*/ 45434 h 44994"/>
                  <a:gd name="connsiteX1" fmla="*/ 45557 w 44994"/>
                  <a:gd name="connsiteY1" fmla="*/ 23500 h 44994"/>
                  <a:gd name="connsiteX2" fmla="*/ 23561 w 44994"/>
                  <a:gd name="connsiteY2" fmla="*/ 1566 h 44994"/>
                  <a:gd name="connsiteX3" fmla="*/ 1566 w 44994"/>
                  <a:gd name="connsiteY3" fmla="*/ 23500 h 44994"/>
                  <a:gd name="connsiteX4" fmla="*/ 23561 w 44994"/>
                  <a:gd name="connsiteY4" fmla="*/ 45434 h 449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94" h="44994">
                    <a:moveTo>
                      <a:pt x="23561" y="45434"/>
                    </a:moveTo>
                    <a:cubicBezTo>
                      <a:pt x="35772" y="45434"/>
                      <a:pt x="45557" y="35677"/>
                      <a:pt x="45557" y="23500"/>
                    </a:cubicBezTo>
                    <a:cubicBezTo>
                      <a:pt x="45557" y="11323"/>
                      <a:pt x="35772" y="1566"/>
                      <a:pt x="23561" y="1566"/>
                    </a:cubicBezTo>
                    <a:cubicBezTo>
                      <a:pt x="11350" y="1566"/>
                      <a:pt x="1566" y="11323"/>
                      <a:pt x="1566" y="23500"/>
                    </a:cubicBezTo>
                    <a:cubicBezTo>
                      <a:pt x="1566" y="35677"/>
                      <a:pt x="11350" y="45434"/>
                      <a:pt x="23561" y="45434"/>
                    </a:cubicBezTo>
                    <a:close/>
                  </a:path>
                </a:pathLst>
              </a:custGeom>
              <a:solidFill>
                <a:srgbClr val="50E6FF"/>
              </a:solidFill>
              <a:ln w="4419" cap="flat">
                <a:noFill/>
                <a:prstDash val="solid"/>
                <a:miter/>
              </a:ln>
            </p:spPr>
            <p:txBody>
              <a:bodyPr rtlCol="0" anchor="ctr"/>
              <a:lstStyle/>
              <a:p>
                <a:pPr defTabSz="914344">
                  <a:defRPr/>
                </a:pPr>
                <a:endParaRPr lang="en-US" sz="1765">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05" name="Freeform: Shape 104">
                <a:extLst>
                  <a:ext uri="{FF2B5EF4-FFF2-40B4-BE49-F238E27FC236}">
                    <a16:creationId xmlns:a16="http://schemas.microsoft.com/office/drawing/2014/main" id="{E70E549C-4568-4024-B921-30CD88B9CEA9}"/>
                  </a:ext>
                </a:extLst>
              </p:cNvPr>
              <p:cNvSpPr/>
              <p:nvPr/>
            </p:nvSpPr>
            <p:spPr>
              <a:xfrm>
                <a:off x="4767470" y="6071507"/>
                <a:ext cx="22497" cy="22497"/>
              </a:xfrm>
              <a:custGeom>
                <a:avLst/>
                <a:gdLst>
                  <a:gd name="connsiteX0" fmla="*/ 12866 w 22497"/>
                  <a:gd name="connsiteY0" fmla="*/ 24105 h 22497"/>
                  <a:gd name="connsiteX1" fmla="*/ 24168 w 22497"/>
                  <a:gd name="connsiteY1" fmla="*/ 12835 h 22497"/>
                  <a:gd name="connsiteX2" fmla="*/ 12866 w 22497"/>
                  <a:gd name="connsiteY2" fmla="*/ 1566 h 22497"/>
                  <a:gd name="connsiteX3" fmla="*/ 1566 w 22497"/>
                  <a:gd name="connsiteY3" fmla="*/ 12835 h 22497"/>
                  <a:gd name="connsiteX4" fmla="*/ 12866 w 22497"/>
                  <a:gd name="connsiteY4" fmla="*/ 24105 h 22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97" h="22497">
                    <a:moveTo>
                      <a:pt x="12866" y="24105"/>
                    </a:moveTo>
                    <a:cubicBezTo>
                      <a:pt x="19086" y="24105"/>
                      <a:pt x="24168" y="19037"/>
                      <a:pt x="24168" y="12835"/>
                    </a:cubicBezTo>
                    <a:cubicBezTo>
                      <a:pt x="24168" y="6633"/>
                      <a:pt x="19086" y="1566"/>
                      <a:pt x="12866" y="1566"/>
                    </a:cubicBezTo>
                    <a:cubicBezTo>
                      <a:pt x="6647" y="1566"/>
                      <a:pt x="1566" y="6633"/>
                      <a:pt x="1566" y="12835"/>
                    </a:cubicBezTo>
                    <a:cubicBezTo>
                      <a:pt x="1566" y="19037"/>
                      <a:pt x="6647" y="24105"/>
                      <a:pt x="12866" y="24105"/>
                    </a:cubicBezTo>
                    <a:close/>
                  </a:path>
                </a:pathLst>
              </a:custGeom>
              <a:solidFill>
                <a:srgbClr val="FFFFFF"/>
              </a:solidFill>
              <a:ln w="4419" cap="flat">
                <a:noFill/>
                <a:prstDash val="solid"/>
                <a:miter/>
              </a:ln>
            </p:spPr>
            <p:txBody>
              <a:bodyPr rtlCol="0" anchor="ctr"/>
              <a:lstStyle/>
              <a:p>
                <a:pPr defTabSz="914344">
                  <a:defRPr/>
                </a:pPr>
                <a:endParaRPr lang="en-US" sz="1765">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06" name="Freeform: Shape 105">
                <a:extLst>
                  <a:ext uri="{FF2B5EF4-FFF2-40B4-BE49-F238E27FC236}">
                    <a16:creationId xmlns:a16="http://schemas.microsoft.com/office/drawing/2014/main" id="{37457899-4BCB-4E2B-A932-0D6A4B1CEAE2}"/>
                  </a:ext>
                </a:extLst>
              </p:cNvPr>
              <p:cNvSpPr/>
              <p:nvPr/>
            </p:nvSpPr>
            <p:spPr>
              <a:xfrm>
                <a:off x="4585211" y="6071507"/>
                <a:ext cx="22497" cy="22497"/>
              </a:xfrm>
              <a:custGeom>
                <a:avLst/>
                <a:gdLst>
                  <a:gd name="connsiteX0" fmla="*/ 12867 w 22497"/>
                  <a:gd name="connsiteY0" fmla="*/ 24105 h 22497"/>
                  <a:gd name="connsiteX1" fmla="*/ 24168 w 22497"/>
                  <a:gd name="connsiteY1" fmla="*/ 12835 h 22497"/>
                  <a:gd name="connsiteX2" fmla="*/ 12867 w 22497"/>
                  <a:gd name="connsiteY2" fmla="*/ 1566 h 22497"/>
                  <a:gd name="connsiteX3" fmla="*/ 1566 w 22497"/>
                  <a:gd name="connsiteY3" fmla="*/ 12835 h 22497"/>
                  <a:gd name="connsiteX4" fmla="*/ 12867 w 22497"/>
                  <a:gd name="connsiteY4" fmla="*/ 24105 h 22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97" h="22497">
                    <a:moveTo>
                      <a:pt x="12867" y="24105"/>
                    </a:moveTo>
                    <a:cubicBezTo>
                      <a:pt x="19086" y="24105"/>
                      <a:pt x="24168" y="19037"/>
                      <a:pt x="24168" y="12835"/>
                    </a:cubicBezTo>
                    <a:cubicBezTo>
                      <a:pt x="24168" y="6633"/>
                      <a:pt x="19086" y="1566"/>
                      <a:pt x="12867" y="1566"/>
                    </a:cubicBezTo>
                    <a:cubicBezTo>
                      <a:pt x="6647" y="1566"/>
                      <a:pt x="1566" y="6633"/>
                      <a:pt x="1566" y="12835"/>
                    </a:cubicBezTo>
                    <a:cubicBezTo>
                      <a:pt x="1566" y="19037"/>
                      <a:pt x="6647" y="24105"/>
                      <a:pt x="12867" y="24105"/>
                    </a:cubicBezTo>
                    <a:close/>
                  </a:path>
                </a:pathLst>
              </a:custGeom>
              <a:solidFill>
                <a:srgbClr val="FFFFFF"/>
              </a:solidFill>
              <a:ln w="4419" cap="flat">
                <a:noFill/>
                <a:prstDash val="solid"/>
                <a:miter/>
              </a:ln>
            </p:spPr>
            <p:txBody>
              <a:bodyPr rtlCol="0" anchor="ctr"/>
              <a:lstStyle/>
              <a:p>
                <a:pPr defTabSz="914344">
                  <a:defRPr/>
                </a:pPr>
                <a:endParaRPr lang="en-US" sz="1765">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07" name="Freeform: Shape 106">
                <a:extLst>
                  <a:ext uri="{FF2B5EF4-FFF2-40B4-BE49-F238E27FC236}">
                    <a16:creationId xmlns:a16="http://schemas.microsoft.com/office/drawing/2014/main" id="{A37E4EB1-4AAB-4AAD-99D5-F62164E2DB2A}"/>
                  </a:ext>
                </a:extLst>
              </p:cNvPr>
              <p:cNvSpPr/>
              <p:nvPr/>
            </p:nvSpPr>
            <p:spPr>
              <a:xfrm>
                <a:off x="4767470" y="5888997"/>
                <a:ext cx="22497" cy="22497"/>
              </a:xfrm>
              <a:custGeom>
                <a:avLst/>
                <a:gdLst>
                  <a:gd name="connsiteX0" fmla="*/ 12866 w 22497"/>
                  <a:gd name="connsiteY0" fmla="*/ 24105 h 22497"/>
                  <a:gd name="connsiteX1" fmla="*/ 24168 w 22497"/>
                  <a:gd name="connsiteY1" fmla="*/ 12835 h 22497"/>
                  <a:gd name="connsiteX2" fmla="*/ 12866 w 22497"/>
                  <a:gd name="connsiteY2" fmla="*/ 1566 h 22497"/>
                  <a:gd name="connsiteX3" fmla="*/ 1566 w 22497"/>
                  <a:gd name="connsiteY3" fmla="*/ 12835 h 22497"/>
                  <a:gd name="connsiteX4" fmla="*/ 12866 w 22497"/>
                  <a:gd name="connsiteY4" fmla="*/ 24105 h 22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97" h="22497">
                    <a:moveTo>
                      <a:pt x="12866" y="24105"/>
                    </a:moveTo>
                    <a:cubicBezTo>
                      <a:pt x="19086" y="24105"/>
                      <a:pt x="24168" y="19037"/>
                      <a:pt x="24168" y="12835"/>
                    </a:cubicBezTo>
                    <a:cubicBezTo>
                      <a:pt x="24168" y="6633"/>
                      <a:pt x="19086" y="1566"/>
                      <a:pt x="12866" y="1566"/>
                    </a:cubicBezTo>
                    <a:cubicBezTo>
                      <a:pt x="6647" y="1566"/>
                      <a:pt x="1566" y="6633"/>
                      <a:pt x="1566" y="12835"/>
                    </a:cubicBezTo>
                    <a:cubicBezTo>
                      <a:pt x="1566" y="19113"/>
                      <a:pt x="6647" y="24105"/>
                      <a:pt x="12866" y="24105"/>
                    </a:cubicBezTo>
                    <a:close/>
                  </a:path>
                </a:pathLst>
              </a:custGeom>
              <a:solidFill>
                <a:srgbClr val="FFFFFF"/>
              </a:solidFill>
              <a:ln w="4419" cap="flat">
                <a:noFill/>
                <a:prstDash val="solid"/>
                <a:miter/>
              </a:ln>
            </p:spPr>
            <p:txBody>
              <a:bodyPr rtlCol="0" anchor="ctr"/>
              <a:lstStyle/>
              <a:p>
                <a:pPr defTabSz="914344">
                  <a:defRPr/>
                </a:pPr>
                <a:endParaRPr lang="en-US" sz="1765">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08" name="Freeform: Shape 107">
                <a:extLst>
                  <a:ext uri="{FF2B5EF4-FFF2-40B4-BE49-F238E27FC236}">
                    <a16:creationId xmlns:a16="http://schemas.microsoft.com/office/drawing/2014/main" id="{EFB62D33-0328-4D01-9131-006DBB370C52}"/>
                  </a:ext>
                </a:extLst>
              </p:cNvPr>
              <p:cNvSpPr/>
              <p:nvPr/>
            </p:nvSpPr>
            <p:spPr>
              <a:xfrm>
                <a:off x="4585211" y="5888997"/>
                <a:ext cx="22497" cy="22497"/>
              </a:xfrm>
              <a:custGeom>
                <a:avLst/>
                <a:gdLst>
                  <a:gd name="connsiteX0" fmla="*/ 12867 w 22497"/>
                  <a:gd name="connsiteY0" fmla="*/ 24105 h 22497"/>
                  <a:gd name="connsiteX1" fmla="*/ 24168 w 22497"/>
                  <a:gd name="connsiteY1" fmla="*/ 12835 h 22497"/>
                  <a:gd name="connsiteX2" fmla="*/ 12867 w 22497"/>
                  <a:gd name="connsiteY2" fmla="*/ 1566 h 22497"/>
                  <a:gd name="connsiteX3" fmla="*/ 1566 w 22497"/>
                  <a:gd name="connsiteY3" fmla="*/ 12835 h 22497"/>
                  <a:gd name="connsiteX4" fmla="*/ 12867 w 22497"/>
                  <a:gd name="connsiteY4" fmla="*/ 24105 h 22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97" h="22497">
                    <a:moveTo>
                      <a:pt x="12867" y="24105"/>
                    </a:moveTo>
                    <a:cubicBezTo>
                      <a:pt x="19086" y="24105"/>
                      <a:pt x="24168" y="19037"/>
                      <a:pt x="24168" y="12835"/>
                    </a:cubicBezTo>
                    <a:cubicBezTo>
                      <a:pt x="24168" y="6633"/>
                      <a:pt x="19086" y="1566"/>
                      <a:pt x="12867" y="1566"/>
                    </a:cubicBezTo>
                    <a:cubicBezTo>
                      <a:pt x="6647" y="1566"/>
                      <a:pt x="1566" y="6633"/>
                      <a:pt x="1566" y="12835"/>
                    </a:cubicBezTo>
                    <a:cubicBezTo>
                      <a:pt x="1566" y="19113"/>
                      <a:pt x="6647" y="24105"/>
                      <a:pt x="12867" y="24105"/>
                    </a:cubicBezTo>
                    <a:close/>
                  </a:path>
                </a:pathLst>
              </a:custGeom>
              <a:solidFill>
                <a:srgbClr val="FFFFFF"/>
              </a:solidFill>
              <a:ln w="4419" cap="flat">
                <a:noFill/>
                <a:prstDash val="solid"/>
                <a:miter/>
              </a:ln>
            </p:spPr>
            <p:txBody>
              <a:bodyPr rtlCol="0" anchor="ctr"/>
              <a:lstStyle/>
              <a:p>
                <a:pPr defTabSz="914344">
                  <a:defRPr/>
                </a:pPr>
                <a:endParaRPr lang="en-US" sz="1765">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8" name="Group 7">
              <a:extLst>
                <a:ext uri="{FF2B5EF4-FFF2-40B4-BE49-F238E27FC236}">
                  <a16:creationId xmlns:a16="http://schemas.microsoft.com/office/drawing/2014/main" id="{5222A1C8-C662-41FB-B118-52A1C9A4EFD7}"/>
                </a:ext>
              </a:extLst>
            </p:cNvPr>
            <p:cNvGrpSpPr/>
            <p:nvPr/>
          </p:nvGrpSpPr>
          <p:grpSpPr>
            <a:xfrm>
              <a:off x="238615" y="1738500"/>
              <a:ext cx="1280703" cy="1351181"/>
              <a:chOff x="3136206" y="1720818"/>
              <a:chExt cx="1280703" cy="1351181"/>
            </a:xfrm>
          </p:grpSpPr>
          <p:sp>
            <p:nvSpPr>
              <p:cNvPr id="68" name="TextBox 67">
                <a:extLst>
                  <a:ext uri="{FF2B5EF4-FFF2-40B4-BE49-F238E27FC236}">
                    <a16:creationId xmlns:a16="http://schemas.microsoft.com/office/drawing/2014/main" id="{06E4E48A-79E2-4DA6-97BE-3CDC1E0E3948}"/>
                  </a:ext>
                </a:extLst>
              </p:cNvPr>
              <p:cNvSpPr txBox="1"/>
              <p:nvPr/>
            </p:nvSpPr>
            <p:spPr>
              <a:xfrm>
                <a:off x="3165639" y="2438505"/>
                <a:ext cx="1251270" cy="180049"/>
              </a:xfrm>
              <a:prstGeom prst="rect">
                <a:avLst/>
              </a:prstGeom>
              <a:noFill/>
              <a:ln>
                <a:noFill/>
              </a:ln>
            </p:spPr>
            <p:txBody>
              <a:bodyPr wrap="square" lIns="0" tIns="0" rIns="0" bIns="0" rtlCol="0">
                <a:spAutoFit/>
              </a:bodyPr>
              <a:lstStyle/>
              <a:p>
                <a:pPr algn="ctr" defTabSz="914377">
                  <a:lnSpc>
                    <a:spcPct val="90000"/>
                  </a:lnSpc>
                  <a:spcAft>
                    <a:spcPts val="600"/>
                  </a:spcAft>
                  <a:defRPr/>
                </a:pPr>
                <a:r>
                  <a:rPr lang="en-US" sz="1300" dirty="0">
                    <a:solidFill>
                      <a:srgbClr val="FFFFFF"/>
                    </a:solidFill>
                    <a:latin typeface="Open Sans" panose="020B0606030504020204" pitchFamily="34" charset="0"/>
                    <a:ea typeface="Open Sans" panose="020B0606030504020204" pitchFamily="34" charset="0"/>
                    <a:cs typeface="Open Sans" panose="020B0606030504020204" pitchFamily="34" charset="0"/>
                  </a:rPr>
                  <a:t>CLOUD</a:t>
                </a:r>
              </a:p>
            </p:txBody>
          </p:sp>
          <p:sp>
            <p:nvSpPr>
              <p:cNvPr id="65" name="TextBox 64">
                <a:extLst>
                  <a:ext uri="{FF2B5EF4-FFF2-40B4-BE49-F238E27FC236}">
                    <a16:creationId xmlns:a16="http://schemas.microsoft.com/office/drawing/2014/main" id="{B380F2DC-4682-4EB6-BD5C-4C8FFDC8A5E7}"/>
                  </a:ext>
                </a:extLst>
              </p:cNvPr>
              <p:cNvSpPr txBox="1"/>
              <p:nvPr/>
            </p:nvSpPr>
            <p:spPr>
              <a:xfrm>
                <a:off x="3136206" y="2630981"/>
                <a:ext cx="1251270" cy="441018"/>
              </a:xfrm>
              <a:prstGeom prst="rect">
                <a:avLst/>
              </a:prstGeom>
              <a:noFill/>
            </p:spPr>
            <p:txBody>
              <a:bodyPr wrap="square" lIns="182880" tIns="146304" rIns="182880" bIns="146304" rtlCol="0">
                <a:spAutoFit/>
              </a:bodyPr>
              <a:lstStyle/>
              <a:p>
                <a:pPr algn="ctr" defTabSz="914377">
                  <a:lnSpc>
                    <a:spcPct val="90000"/>
                  </a:lnSpc>
                  <a:spcAft>
                    <a:spcPts val="600"/>
                  </a:spcAft>
                  <a:defRPr/>
                </a:pPr>
                <a:r>
                  <a:rPr lang="en-US" sz="1051">
                    <a:solidFill>
                      <a:srgbClr val="FFFFFF"/>
                    </a:solidFill>
                    <a:latin typeface="Open Sans" panose="020B0606030504020204" pitchFamily="34" charset="0"/>
                    <a:ea typeface="Open Sans" panose="020B0606030504020204" pitchFamily="34" charset="0"/>
                    <a:cs typeface="Open Sans" panose="020B0606030504020204" pitchFamily="34" charset="0"/>
                  </a:rPr>
                  <a:t>Azure</a:t>
                </a:r>
              </a:p>
            </p:txBody>
          </p:sp>
          <p:grpSp>
            <p:nvGrpSpPr>
              <p:cNvPr id="111" name="broad application support" descr="broad application support">
                <a:extLst>
                  <a:ext uri="{FF2B5EF4-FFF2-40B4-BE49-F238E27FC236}">
                    <a16:creationId xmlns:a16="http://schemas.microsoft.com/office/drawing/2014/main" id="{1030843F-5800-448D-BE17-6081DAAC0053}"/>
                  </a:ext>
                </a:extLst>
              </p:cNvPr>
              <p:cNvGrpSpPr/>
              <p:nvPr/>
            </p:nvGrpSpPr>
            <p:grpSpPr>
              <a:xfrm>
                <a:off x="3455484" y="1720818"/>
                <a:ext cx="611788" cy="360630"/>
                <a:chOff x="6313882" y="1370180"/>
                <a:chExt cx="443543" cy="261457"/>
              </a:xfrm>
            </p:grpSpPr>
            <p:sp>
              <p:nvSpPr>
                <p:cNvPr id="112" name="Freeform 907">
                  <a:extLst>
                    <a:ext uri="{FF2B5EF4-FFF2-40B4-BE49-F238E27FC236}">
                      <a16:creationId xmlns:a16="http://schemas.microsoft.com/office/drawing/2014/main" id="{C3D74A69-E6A6-4234-A7E9-BBB6536E679F}"/>
                    </a:ext>
                  </a:extLst>
                </p:cNvPr>
                <p:cNvSpPr>
                  <a:spLocks/>
                </p:cNvSpPr>
                <p:nvPr/>
              </p:nvSpPr>
              <p:spPr bwMode="auto">
                <a:xfrm>
                  <a:off x="6313882" y="1370180"/>
                  <a:ext cx="443543" cy="261457"/>
                </a:xfrm>
                <a:custGeom>
                  <a:avLst/>
                  <a:gdLst>
                    <a:gd name="T0" fmla="*/ 382 w 384"/>
                    <a:gd name="T1" fmla="*/ 159 h 228"/>
                    <a:gd name="T2" fmla="*/ 382 w 384"/>
                    <a:gd name="T3" fmla="*/ 156 h 228"/>
                    <a:gd name="T4" fmla="*/ 384 w 384"/>
                    <a:gd name="T5" fmla="*/ 139 h 228"/>
                    <a:gd name="T6" fmla="*/ 297 w 384"/>
                    <a:gd name="T7" fmla="*/ 51 h 228"/>
                    <a:gd name="T8" fmla="*/ 278 w 384"/>
                    <a:gd name="T9" fmla="*/ 53 h 228"/>
                    <a:gd name="T10" fmla="*/ 184 w 384"/>
                    <a:gd name="T11" fmla="*/ 0 h 228"/>
                    <a:gd name="T12" fmla="*/ 73 w 384"/>
                    <a:gd name="T13" fmla="*/ 114 h 228"/>
                    <a:gd name="T14" fmla="*/ 73 w 384"/>
                    <a:gd name="T15" fmla="*/ 119 h 228"/>
                    <a:gd name="T16" fmla="*/ 55 w 384"/>
                    <a:gd name="T17" fmla="*/ 116 h 228"/>
                    <a:gd name="T18" fmla="*/ 0 w 384"/>
                    <a:gd name="T19" fmla="*/ 172 h 228"/>
                    <a:gd name="T20" fmla="*/ 49 w 384"/>
                    <a:gd name="T21" fmla="*/ 227 h 228"/>
                    <a:gd name="T22" fmla="*/ 297 w 384"/>
                    <a:gd name="T23" fmla="*/ 228 h 228"/>
                    <a:gd name="T24" fmla="*/ 373 w 384"/>
                    <a:gd name="T25" fmla="*/ 182 h 228"/>
                    <a:gd name="T26" fmla="*/ 374 w 384"/>
                    <a:gd name="T27" fmla="*/ 180 h 228"/>
                    <a:gd name="T28" fmla="*/ 382 w 384"/>
                    <a:gd name="T29" fmla="*/ 159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4" h="228">
                      <a:moveTo>
                        <a:pt x="382" y="159"/>
                      </a:moveTo>
                      <a:cubicBezTo>
                        <a:pt x="382" y="158"/>
                        <a:pt x="382" y="157"/>
                        <a:pt x="382" y="156"/>
                      </a:cubicBezTo>
                      <a:cubicBezTo>
                        <a:pt x="383" y="151"/>
                        <a:pt x="384" y="145"/>
                        <a:pt x="384" y="139"/>
                      </a:cubicBezTo>
                      <a:cubicBezTo>
                        <a:pt x="384" y="90"/>
                        <a:pt x="345" y="51"/>
                        <a:pt x="297" y="51"/>
                      </a:cubicBezTo>
                      <a:cubicBezTo>
                        <a:pt x="291" y="51"/>
                        <a:pt x="284" y="52"/>
                        <a:pt x="278" y="53"/>
                      </a:cubicBezTo>
                      <a:cubicBezTo>
                        <a:pt x="258" y="21"/>
                        <a:pt x="224" y="0"/>
                        <a:pt x="184" y="0"/>
                      </a:cubicBezTo>
                      <a:cubicBezTo>
                        <a:pt x="122" y="0"/>
                        <a:pt x="73" y="51"/>
                        <a:pt x="73" y="114"/>
                      </a:cubicBezTo>
                      <a:cubicBezTo>
                        <a:pt x="73" y="116"/>
                        <a:pt x="73" y="117"/>
                        <a:pt x="73" y="119"/>
                      </a:cubicBezTo>
                      <a:cubicBezTo>
                        <a:pt x="67" y="117"/>
                        <a:pt x="61" y="116"/>
                        <a:pt x="55" y="116"/>
                      </a:cubicBezTo>
                      <a:cubicBezTo>
                        <a:pt x="25" y="116"/>
                        <a:pt x="0" y="141"/>
                        <a:pt x="0" y="172"/>
                      </a:cubicBezTo>
                      <a:cubicBezTo>
                        <a:pt x="0" y="201"/>
                        <a:pt x="22" y="225"/>
                        <a:pt x="49" y="227"/>
                      </a:cubicBezTo>
                      <a:cubicBezTo>
                        <a:pt x="297" y="228"/>
                        <a:pt x="297" y="228"/>
                        <a:pt x="297" y="228"/>
                      </a:cubicBezTo>
                      <a:cubicBezTo>
                        <a:pt x="330" y="228"/>
                        <a:pt x="358" y="210"/>
                        <a:pt x="373" y="182"/>
                      </a:cubicBezTo>
                      <a:cubicBezTo>
                        <a:pt x="373" y="182"/>
                        <a:pt x="374" y="181"/>
                        <a:pt x="374" y="180"/>
                      </a:cubicBezTo>
                      <a:cubicBezTo>
                        <a:pt x="377" y="175"/>
                        <a:pt x="380" y="168"/>
                        <a:pt x="382" y="159"/>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algn="ctr" defTabSz="896364" fontAlgn="base">
                    <a:defRPr/>
                  </a:pPr>
                  <a:endParaRPr lang="en-US" sz="1667">
                    <a:solidFill>
                      <a:srgbClr val="50505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13" name="Freeform 908">
                  <a:extLst>
                    <a:ext uri="{FF2B5EF4-FFF2-40B4-BE49-F238E27FC236}">
                      <a16:creationId xmlns:a16="http://schemas.microsoft.com/office/drawing/2014/main" id="{9CE046E1-9F8C-4511-B059-B6FEFFAF95EC}"/>
                    </a:ext>
                  </a:extLst>
                </p:cNvPr>
                <p:cNvSpPr>
                  <a:spLocks/>
                </p:cNvSpPr>
                <p:nvPr/>
              </p:nvSpPr>
              <p:spPr bwMode="auto">
                <a:xfrm>
                  <a:off x="6453948" y="1416869"/>
                  <a:ext cx="163410" cy="166524"/>
                </a:xfrm>
                <a:custGeom>
                  <a:avLst/>
                  <a:gdLst>
                    <a:gd name="T0" fmla="*/ 142 w 142"/>
                    <a:gd name="T1" fmla="*/ 80 h 145"/>
                    <a:gd name="T2" fmla="*/ 142 w 142"/>
                    <a:gd name="T3" fmla="*/ 65 h 145"/>
                    <a:gd name="T4" fmla="*/ 127 w 142"/>
                    <a:gd name="T5" fmla="*/ 65 h 145"/>
                    <a:gd name="T6" fmla="*/ 116 w 142"/>
                    <a:gd name="T7" fmla="*/ 38 h 145"/>
                    <a:gd name="T8" fmla="*/ 127 w 142"/>
                    <a:gd name="T9" fmla="*/ 27 h 145"/>
                    <a:gd name="T10" fmla="*/ 116 w 142"/>
                    <a:gd name="T11" fmla="*/ 16 h 145"/>
                    <a:gd name="T12" fmla="*/ 105 w 142"/>
                    <a:gd name="T13" fmla="*/ 27 h 145"/>
                    <a:gd name="T14" fmla="*/ 79 w 142"/>
                    <a:gd name="T15" fmla="*/ 16 h 145"/>
                    <a:gd name="T16" fmla="*/ 79 w 142"/>
                    <a:gd name="T17" fmla="*/ 0 h 145"/>
                    <a:gd name="T18" fmla="*/ 64 w 142"/>
                    <a:gd name="T19" fmla="*/ 0 h 145"/>
                    <a:gd name="T20" fmla="*/ 64 w 142"/>
                    <a:gd name="T21" fmla="*/ 16 h 145"/>
                    <a:gd name="T22" fmla="*/ 37 w 142"/>
                    <a:gd name="T23" fmla="*/ 27 h 145"/>
                    <a:gd name="T24" fmla="*/ 27 w 142"/>
                    <a:gd name="T25" fmla="*/ 16 h 145"/>
                    <a:gd name="T26" fmla="*/ 16 w 142"/>
                    <a:gd name="T27" fmla="*/ 27 h 145"/>
                    <a:gd name="T28" fmla="*/ 27 w 142"/>
                    <a:gd name="T29" fmla="*/ 38 h 145"/>
                    <a:gd name="T30" fmla="*/ 16 w 142"/>
                    <a:gd name="T31" fmla="*/ 65 h 145"/>
                    <a:gd name="T32" fmla="*/ 0 w 142"/>
                    <a:gd name="T33" fmla="*/ 65 h 145"/>
                    <a:gd name="T34" fmla="*/ 0 w 142"/>
                    <a:gd name="T35" fmla="*/ 81 h 145"/>
                    <a:gd name="T36" fmla="*/ 16 w 142"/>
                    <a:gd name="T37" fmla="*/ 81 h 145"/>
                    <a:gd name="T38" fmla="*/ 27 w 142"/>
                    <a:gd name="T39" fmla="*/ 108 h 145"/>
                    <a:gd name="T40" fmla="*/ 16 w 142"/>
                    <a:gd name="T41" fmla="*/ 119 h 145"/>
                    <a:gd name="T42" fmla="*/ 27 w 142"/>
                    <a:gd name="T43" fmla="*/ 130 h 145"/>
                    <a:gd name="T44" fmla="*/ 37 w 142"/>
                    <a:gd name="T45" fmla="*/ 118 h 145"/>
                    <a:gd name="T46" fmla="*/ 64 w 142"/>
                    <a:gd name="T47" fmla="*/ 130 h 145"/>
                    <a:gd name="T48" fmla="*/ 64 w 142"/>
                    <a:gd name="T49" fmla="*/ 145 h 145"/>
                    <a:gd name="T50" fmla="*/ 79 w 142"/>
                    <a:gd name="T51" fmla="*/ 145 h 145"/>
                    <a:gd name="T52" fmla="*/ 79 w 142"/>
                    <a:gd name="T53" fmla="*/ 130 h 145"/>
                    <a:gd name="T54" fmla="*/ 105 w 142"/>
                    <a:gd name="T55" fmla="*/ 118 h 145"/>
                    <a:gd name="T56" fmla="*/ 116 w 142"/>
                    <a:gd name="T57" fmla="*/ 130 h 145"/>
                    <a:gd name="T58" fmla="*/ 127 w 142"/>
                    <a:gd name="T59" fmla="*/ 119 h 145"/>
                    <a:gd name="T60" fmla="*/ 116 w 142"/>
                    <a:gd name="T61" fmla="*/ 108 h 145"/>
                    <a:gd name="T62" fmla="*/ 127 w 142"/>
                    <a:gd name="T63" fmla="*/ 81 h 145"/>
                    <a:gd name="T64" fmla="*/ 142 w 142"/>
                    <a:gd name="T65" fmla="*/ 81 h 145"/>
                    <a:gd name="T66" fmla="*/ 142 w 142"/>
                    <a:gd name="T67" fmla="*/ 8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42" h="145">
                      <a:moveTo>
                        <a:pt x="142" y="80"/>
                      </a:moveTo>
                      <a:cubicBezTo>
                        <a:pt x="142" y="65"/>
                        <a:pt x="142" y="65"/>
                        <a:pt x="142" y="65"/>
                      </a:cubicBezTo>
                      <a:cubicBezTo>
                        <a:pt x="127" y="65"/>
                        <a:pt x="127" y="65"/>
                        <a:pt x="127" y="65"/>
                      </a:cubicBezTo>
                      <a:cubicBezTo>
                        <a:pt x="126" y="55"/>
                        <a:pt x="122" y="46"/>
                        <a:pt x="116" y="38"/>
                      </a:cubicBezTo>
                      <a:cubicBezTo>
                        <a:pt x="127" y="27"/>
                        <a:pt x="127" y="27"/>
                        <a:pt x="127" y="27"/>
                      </a:cubicBezTo>
                      <a:cubicBezTo>
                        <a:pt x="116" y="16"/>
                        <a:pt x="116" y="16"/>
                        <a:pt x="116" y="16"/>
                      </a:cubicBezTo>
                      <a:cubicBezTo>
                        <a:pt x="105" y="27"/>
                        <a:pt x="105" y="27"/>
                        <a:pt x="105" y="27"/>
                      </a:cubicBezTo>
                      <a:cubicBezTo>
                        <a:pt x="98" y="21"/>
                        <a:pt x="89" y="17"/>
                        <a:pt x="79" y="16"/>
                      </a:cubicBezTo>
                      <a:cubicBezTo>
                        <a:pt x="79" y="0"/>
                        <a:pt x="79" y="0"/>
                        <a:pt x="79" y="0"/>
                      </a:cubicBezTo>
                      <a:cubicBezTo>
                        <a:pt x="64" y="0"/>
                        <a:pt x="64" y="0"/>
                        <a:pt x="64" y="0"/>
                      </a:cubicBezTo>
                      <a:cubicBezTo>
                        <a:pt x="64" y="16"/>
                        <a:pt x="64" y="16"/>
                        <a:pt x="64" y="16"/>
                      </a:cubicBezTo>
                      <a:cubicBezTo>
                        <a:pt x="54" y="17"/>
                        <a:pt x="45" y="21"/>
                        <a:pt x="37" y="27"/>
                      </a:cubicBezTo>
                      <a:cubicBezTo>
                        <a:pt x="27" y="16"/>
                        <a:pt x="27" y="16"/>
                        <a:pt x="27" y="16"/>
                      </a:cubicBezTo>
                      <a:cubicBezTo>
                        <a:pt x="16" y="27"/>
                        <a:pt x="16" y="27"/>
                        <a:pt x="16" y="27"/>
                      </a:cubicBezTo>
                      <a:cubicBezTo>
                        <a:pt x="27" y="38"/>
                        <a:pt x="27" y="38"/>
                        <a:pt x="27" y="38"/>
                      </a:cubicBezTo>
                      <a:cubicBezTo>
                        <a:pt x="21" y="46"/>
                        <a:pt x="17" y="55"/>
                        <a:pt x="16" y="65"/>
                      </a:cubicBezTo>
                      <a:cubicBezTo>
                        <a:pt x="0" y="65"/>
                        <a:pt x="0" y="65"/>
                        <a:pt x="0" y="65"/>
                      </a:cubicBezTo>
                      <a:cubicBezTo>
                        <a:pt x="0" y="81"/>
                        <a:pt x="0" y="81"/>
                        <a:pt x="0" y="81"/>
                      </a:cubicBezTo>
                      <a:cubicBezTo>
                        <a:pt x="16" y="81"/>
                        <a:pt x="16" y="81"/>
                        <a:pt x="16" y="81"/>
                      </a:cubicBezTo>
                      <a:cubicBezTo>
                        <a:pt x="17" y="91"/>
                        <a:pt x="21" y="100"/>
                        <a:pt x="27" y="108"/>
                      </a:cubicBezTo>
                      <a:cubicBezTo>
                        <a:pt x="16" y="119"/>
                        <a:pt x="16" y="119"/>
                        <a:pt x="16" y="119"/>
                      </a:cubicBezTo>
                      <a:cubicBezTo>
                        <a:pt x="27" y="130"/>
                        <a:pt x="27" y="130"/>
                        <a:pt x="27" y="130"/>
                      </a:cubicBezTo>
                      <a:cubicBezTo>
                        <a:pt x="37" y="118"/>
                        <a:pt x="37" y="118"/>
                        <a:pt x="37" y="118"/>
                      </a:cubicBezTo>
                      <a:cubicBezTo>
                        <a:pt x="45" y="124"/>
                        <a:pt x="54" y="128"/>
                        <a:pt x="64" y="130"/>
                      </a:cubicBezTo>
                      <a:cubicBezTo>
                        <a:pt x="64" y="145"/>
                        <a:pt x="64" y="145"/>
                        <a:pt x="64" y="145"/>
                      </a:cubicBezTo>
                      <a:cubicBezTo>
                        <a:pt x="79" y="145"/>
                        <a:pt x="79" y="145"/>
                        <a:pt x="79" y="145"/>
                      </a:cubicBezTo>
                      <a:cubicBezTo>
                        <a:pt x="79" y="130"/>
                        <a:pt x="79" y="130"/>
                        <a:pt x="79" y="130"/>
                      </a:cubicBezTo>
                      <a:cubicBezTo>
                        <a:pt x="89" y="128"/>
                        <a:pt x="98" y="124"/>
                        <a:pt x="105" y="118"/>
                      </a:cubicBezTo>
                      <a:cubicBezTo>
                        <a:pt x="116" y="130"/>
                        <a:pt x="116" y="130"/>
                        <a:pt x="116" y="130"/>
                      </a:cubicBezTo>
                      <a:cubicBezTo>
                        <a:pt x="127" y="119"/>
                        <a:pt x="127" y="119"/>
                        <a:pt x="127" y="119"/>
                      </a:cubicBezTo>
                      <a:cubicBezTo>
                        <a:pt x="116" y="108"/>
                        <a:pt x="116" y="108"/>
                        <a:pt x="116" y="108"/>
                      </a:cubicBezTo>
                      <a:cubicBezTo>
                        <a:pt x="122" y="100"/>
                        <a:pt x="126" y="91"/>
                        <a:pt x="127" y="81"/>
                      </a:cubicBezTo>
                      <a:cubicBezTo>
                        <a:pt x="142" y="81"/>
                        <a:pt x="142" y="81"/>
                        <a:pt x="142" y="81"/>
                      </a:cubicBezTo>
                      <a:lnTo>
                        <a:pt x="142" y="8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algn="ctr" defTabSz="896364" fontAlgn="base">
                    <a:defRPr/>
                  </a:pPr>
                  <a:endParaRPr lang="en-US" sz="1667">
                    <a:solidFill>
                      <a:srgbClr val="50505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14" name="Oval 909">
                  <a:extLst>
                    <a:ext uri="{FF2B5EF4-FFF2-40B4-BE49-F238E27FC236}">
                      <a16:creationId xmlns:a16="http://schemas.microsoft.com/office/drawing/2014/main" id="{069BD716-8F56-4D4B-ADB4-EA3085ED353C}"/>
                    </a:ext>
                  </a:extLst>
                </p:cNvPr>
                <p:cNvSpPr>
                  <a:spLocks noChangeArrowheads="1"/>
                </p:cNvSpPr>
                <p:nvPr/>
              </p:nvSpPr>
              <p:spPr bwMode="auto">
                <a:xfrm>
                  <a:off x="6499080" y="1463557"/>
                  <a:ext cx="73145" cy="7314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algn="ctr" defTabSz="896364" fontAlgn="base">
                    <a:defRPr/>
                  </a:pPr>
                  <a:endParaRPr lang="en-US" sz="1667">
                    <a:solidFill>
                      <a:srgbClr val="50505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15" name="Freeform 910">
                  <a:extLst>
                    <a:ext uri="{FF2B5EF4-FFF2-40B4-BE49-F238E27FC236}">
                      <a16:creationId xmlns:a16="http://schemas.microsoft.com/office/drawing/2014/main" id="{2A1C29FC-DE27-44A8-9610-1EDDE017C131}"/>
                    </a:ext>
                  </a:extLst>
                </p:cNvPr>
                <p:cNvSpPr>
                  <a:spLocks/>
                </p:cNvSpPr>
                <p:nvPr/>
              </p:nvSpPr>
              <p:spPr bwMode="auto">
                <a:xfrm>
                  <a:off x="6631366" y="1499353"/>
                  <a:ext cx="73145" cy="74702"/>
                </a:xfrm>
                <a:custGeom>
                  <a:avLst/>
                  <a:gdLst>
                    <a:gd name="T0" fmla="*/ 64 w 64"/>
                    <a:gd name="T1" fmla="*/ 36 h 65"/>
                    <a:gd name="T2" fmla="*/ 64 w 64"/>
                    <a:gd name="T3" fmla="*/ 30 h 65"/>
                    <a:gd name="T4" fmla="*/ 57 w 64"/>
                    <a:gd name="T5" fmla="*/ 30 h 65"/>
                    <a:gd name="T6" fmla="*/ 52 w 64"/>
                    <a:gd name="T7" fmla="*/ 17 h 65"/>
                    <a:gd name="T8" fmla="*/ 57 w 64"/>
                    <a:gd name="T9" fmla="*/ 12 h 65"/>
                    <a:gd name="T10" fmla="*/ 52 w 64"/>
                    <a:gd name="T11" fmla="*/ 8 h 65"/>
                    <a:gd name="T12" fmla="*/ 47 w 64"/>
                    <a:gd name="T13" fmla="*/ 13 h 65"/>
                    <a:gd name="T14" fmla="*/ 35 w 64"/>
                    <a:gd name="T15" fmla="*/ 8 h 65"/>
                    <a:gd name="T16" fmla="*/ 35 w 64"/>
                    <a:gd name="T17" fmla="*/ 0 h 65"/>
                    <a:gd name="T18" fmla="*/ 29 w 64"/>
                    <a:gd name="T19" fmla="*/ 0 h 65"/>
                    <a:gd name="T20" fmla="*/ 29 w 64"/>
                    <a:gd name="T21" fmla="*/ 8 h 65"/>
                    <a:gd name="T22" fmla="*/ 17 w 64"/>
                    <a:gd name="T23" fmla="*/ 13 h 65"/>
                    <a:gd name="T24" fmla="*/ 12 w 64"/>
                    <a:gd name="T25" fmla="*/ 8 h 65"/>
                    <a:gd name="T26" fmla="*/ 7 w 64"/>
                    <a:gd name="T27" fmla="*/ 12 h 65"/>
                    <a:gd name="T28" fmla="*/ 12 w 64"/>
                    <a:gd name="T29" fmla="*/ 17 h 65"/>
                    <a:gd name="T30" fmla="*/ 7 w 64"/>
                    <a:gd name="T31" fmla="*/ 30 h 65"/>
                    <a:gd name="T32" fmla="*/ 0 w 64"/>
                    <a:gd name="T33" fmla="*/ 30 h 65"/>
                    <a:gd name="T34" fmla="*/ 0 w 64"/>
                    <a:gd name="T35" fmla="*/ 36 h 65"/>
                    <a:gd name="T36" fmla="*/ 7 w 64"/>
                    <a:gd name="T37" fmla="*/ 36 h 65"/>
                    <a:gd name="T38" fmla="*/ 12 w 64"/>
                    <a:gd name="T39" fmla="*/ 48 h 65"/>
                    <a:gd name="T40" fmla="*/ 7 w 64"/>
                    <a:gd name="T41" fmla="*/ 54 h 65"/>
                    <a:gd name="T42" fmla="*/ 12 w 64"/>
                    <a:gd name="T43" fmla="*/ 58 h 65"/>
                    <a:gd name="T44" fmla="*/ 17 w 64"/>
                    <a:gd name="T45" fmla="*/ 53 h 65"/>
                    <a:gd name="T46" fmla="*/ 29 w 64"/>
                    <a:gd name="T47" fmla="*/ 58 h 65"/>
                    <a:gd name="T48" fmla="*/ 29 w 64"/>
                    <a:gd name="T49" fmla="*/ 65 h 65"/>
                    <a:gd name="T50" fmla="*/ 35 w 64"/>
                    <a:gd name="T51" fmla="*/ 65 h 65"/>
                    <a:gd name="T52" fmla="*/ 35 w 64"/>
                    <a:gd name="T53" fmla="*/ 58 h 65"/>
                    <a:gd name="T54" fmla="*/ 47 w 64"/>
                    <a:gd name="T55" fmla="*/ 53 h 65"/>
                    <a:gd name="T56" fmla="*/ 52 w 64"/>
                    <a:gd name="T57" fmla="*/ 58 h 65"/>
                    <a:gd name="T58" fmla="*/ 57 w 64"/>
                    <a:gd name="T59" fmla="*/ 54 h 65"/>
                    <a:gd name="T60" fmla="*/ 52 w 64"/>
                    <a:gd name="T61" fmla="*/ 48 h 65"/>
                    <a:gd name="T62" fmla="*/ 57 w 64"/>
                    <a:gd name="T63" fmla="*/ 36 h 65"/>
                    <a:gd name="T64" fmla="*/ 64 w 64"/>
                    <a:gd name="T65" fmla="*/ 3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4" h="65">
                      <a:moveTo>
                        <a:pt x="64" y="36"/>
                      </a:moveTo>
                      <a:cubicBezTo>
                        <a:pt x="64" y="30"/>
                        <a:pt x="64" y="30"/>
                        <a:pt x="64" y="30"/>
                      </a:cubicBezTo>
                      <a:cubicBezTo>
                        <a:pt x="57" y="30"/>
                        <a:pt x="57" y="30"/>
                        <a:pt x="57" y="30"/>
                      </a:cubicBezTo>
                      <a:cubicBezTo>
                        <a:pt x="56" y="25"/>
                        <a:pt x="54" y="21"/>
                        <a:pt x="52" y="17"/>
                      </a:cubicBezTo>
                      <a:cubicBezTo>
                        <a:pt x="57" y="12"/>
                        <a:pt x="57" y="12"/>
                        <a:pt x="57" y="12"/>
                      </a:cubicBezTo>
                      <a:cubicBezTo>
                        <a:pt x="52" y="8"/>
                        <a:pt x="52" y="8"/>
                        <a:pt x="52" y="8"/>
                      </a:cubicBezTo>
                      <a:cubicBezTo>
                        <a:pt x="47" y="13"/>
                        <a:pt x="47" y="13"/>
                        <a:pt x="47" y="13"/>
                      </a:cubicBezTo>
                      <a:cubicBezTo>
                        <a:pt x="44" y="10"/>
                        <a:pt x="40" y="8"/>
                        <a:pt x="35" y="8"/>
                      </a:cubicBezTo>
                      <a:cubicBezTo>
                        <a:pt x="35" y="0"/>
                        <a:pt x="35" y="0"/>
                        <a:pt x="35" y="0"/>
                      </a:cubicBezTo>
                      <a:cubicBezTo>
                        <a:pt x="29" y="0"/>
                        <a:pt x="29" y="0"/>
                        <a:pt x="29" y="0"/>
                      </a:cubicBezTo>
                      <a:cubicBezTo>
                        <a:pt x="29" y="8"/>
                        <a:pt x="29" y="8"/>
                        <a:pt x="29" y="8"/>
                      </a:cubicBezTo>
                      <a:cubicBezTo>
                        <a:pt x="24" y="8"/>
                        <a:pt x="20" y="10"/>
                        <a:pt x="17" y="13"/>
                      </a:cubicBezTo>
                      <a:cubicBezTo>
                        <a:pt x="12" y="8"/>
                        <a:pt x="12" y="8"/>
                        <a:pt x="12" y="8"/>
                      </a:cubicBezTo>
                      <a:cubicBezTo>
                        <a:pt x="7" y="12"/>
                        <a:pt x="7" y="12"/>
                        <a:pt x="7" y="12"/>
                      </a:cubicBezTo>
                      <a:cubicBezTo>
                        <a:pt x="12" y="17"/>
                        <a:pt x="12" y="17"/>
                        <a:pt x="12" y="17"/>
                      </a:cubicBezTo>
                      <a:cubicBezTo>
                        <a:pt x="9" y="21"/>
                        <a:pt x="8" y="25"/>
                        <a:pt x="7" y="30"/>
                      </a:cubicBezTo>
                      <a:cubicBezTo>
                        <a:pt x="0" y="30"/>
                        <a:pt x="0" y="30"/>
                        <a:pt x="0" y="30"/>
                      </a:cubicBezTo>
                      <a:cubicBezTo>
                        <a:pt x="0" y="36"/>
                        <a:pt x="0" y="36"/>
                        <a:pt x="0" y="36"/>
                      </a:cubicBezTo>
                      <a:cubicBezTo>
                        <a:pt x="7" y="36"/>
                        <a:pt x="7" y="36"/>
                        <a:pt x="7" y="36"/>
                      </a:cubicBezTo>
                      <a:cubicBezTo>
                        <a:pt x="8" y="41"/>
                        <a:pt x="9" y="45"/>
                        <a:pt x="12" y="48"/>
                      </a:cubicBezTo>
                      <a:cubicBezTo>
                        <a:pt x="7" y="54"/>
                        <a:pt x="7" y="54"/>
                        <a:pt x="7" y="54"/>
                      </a:cubicBezTo>
                      <a:cubicBezTo>
                        <a:pt x="12" y="58"/>
                        <a:pt x="12" y="58"/>
                        <a:pt x="12" y="58"/>
                      </a:cubicBezTo>
                      <a:cubicBezTo>
                        <a:pt x="17" y="53"/>
                        <a:pt x="17" y="53"/>
                        <a:pt x="17" y="53"/>
                      </a:cubicBezTo>
                      <a:cubicBezTo>
                        <a:pt x="20" y="56"/>
                        <a:pt x="24" y="58"/>
                        <a:pt x="29" y="58"/>
                      </a:cubicBezTo>
                      <a:cubicBezTo>
                        <a:pt x="29" y="65"/>
                        <a:pt x="29" y="65"/>
                        <a:pt x="29" y="65"/>
                      </a:cubicBezTo>
                      <a:cubicBezTo>
                        <a:pt x="35" y="65"/>
                        <a:pt x="35" y="65"/>
                        <a:pt x="35" y="65"/>
                      </a:cubicBezTo>
                      <a:cubicBezTo>
                        <a:pt x="35" y="58"/>
                        <a:pt x="35" y="58"/>
                        <a:pt x="35" y="58"/>
                      </a:cubicBezTo>
                      <a:cubicBezTo>
                        <a:pt x="40" y="58"/>
                        <a:pt x="44" y="56"/>
                        <a:pt x="47" y="53"/>
                      </a:cubicBezTo>
                      <a:cubicBezTo>
                        <a:pt x="52" y="58"/>
                        <a:pt x="52" y="58"/>
                        <a:pt x="52" y="58"/>
                      </a:cubicBezTo>
                      <a:cubicBezTo>
                        <a:pt x="57" y="54"/>
                        <a:pt x="57" y="54"/>
                        <a:pt x="57" y="54"/>
                      </a:cubicBezTo>
                      <a:cubicBezTo>
                        <a:pt x="52" y="48"/>
                        <a:pt x="52" y="48"/>
                        <a:pt x="52" y="48"/>
                      </a:cubicBezTo>
                      <a:cubicBezTo>
                        <a:pt x="54" y="45"/>
                        <a:pt x="56" y="41"/>
                        <a:pt x="57" y="36"/>
                      </a:cubicBezTo>
                      <a:lnTo>
                        <a:pt x="64" y="36"/>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algn="ctr" defTabSz="896364" fontAlgn="base">
                    <a:defRPr/>
                  </a:pPr>
                  <a:endParaRPr lang="en-US" sz="1667">
                    <a:solidFill>
                      <a:srgbClr val="50505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16" name="Freeform 911">
                  <a:extLst>
                    <a:ext uri="{FF2B5EF4-FFF2-40B4-BE49-F238E27FC236}">
                      <a16:creationId xmlns:a16="http://schemas.microsoft.com/office/drawing/2014/main" id="{4EF601C5-23B6-4848-9889-1DAD06FAF5C4}"/>
                    </a:ext>
                  </a:extLst>
                </p:cNvPr>
                <p:cNvSpPr>
                  <a:spLocks/>
                </p:cNvSpPr>
                <p:nvPr/>
              </p:nvSpPr>
              <p:spPr bwMode="auto">
                <a:xfrm>
                  <a:off x="6654710" y="1524253"/>
                  <a:ext cx="28013" cy="26457"/>
                </a:xfrm>
                <a:custGeom>
                  <a:avLst/>
                  <a:gdLst>
                    <a:gd name="T0" fmla="*/ 12 w 24"/>
                    <a:gd name="T1" fmla="*/ 24 h 24"/>
                    <a:gd name="T2" fmla="*/ 0 w 24"/>
                    <a:gd name="T3" fmla="*/ 12 h 24"/>
                    <a:gd name="T4" fmla="*/ 12 w 24"/>
                    <a:gd name="T5" fmla="*/ 0 h 24"/>
                    <a:gd name="T6" fmla="*/ 24 w 24"/>
                    <a:gd name="T7" fmla="*/ 12 h 24"/>
                    <a:gd name="T8" fmla="*/ 12 w 24"/>
                    <a:gd name="T9" fmla="*/ 24 h 24"/>
                  </a:gdLst>
                  <a:ahLst/>
                  <a:cxnLst>
                    <a:cxn ang="0">
                      <a:pos x="T0" y="T1"/>
                    </a:cxn>
                    <a:cxn ang="0">
                      <a:pos x="T2" y="T3"/>
                    </a:cxn>
                    <a:cxn ang="0">
                      <a:pos x="T4" y="T5"/>
                    </a:cxn>
                    <a:cxn ang="0">
                      <a:pos x="T6" y="T7"/>
                    </a:cxn>
                    <a:cxn ang="0">
                      <a:pos x="T8" y="T9"/>
                    </a:cxn>
                  </a:cxnLst>
                  <a:rect l="0" t="0" r="r" b="b"/>
                  <a:pathLst>
                    <a:path w="24" h="24">
                      <a:moveTo>
                        <a:pt x="12" y="24"/>
                      </a:moveTo>
                      <a:cubicBezTo>
                        <a:pt x="5" y="24"/>
                        <a:pt x="0" y="19"/>
                        <a:pt x="0" y="12"/>
                      </a:cubicBezTo>
                      <a:cubicBezTo>
                        <a:pt x="0" y="5"/>
                        <a:pt x="5" y="0"/>
                        <a:pt x="12" y="0"/>
                      </a:cubicBezTo>
                      <a:cubicBezTo>
                        <a:pt x="19" y="0"/>
                        <a:pt x="24" y="5"/>
                        <a:pt x="24" y="12"/>
                      </a:cubicBezTo>
                      <a:cubicBezTo>
                        <a:pt x="24" y="19"/>
                        <a:pt x="18" y="24"/>
                        <a:pt x="12" y="24"/>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algn="ctr" defTabSz="896364" fontAlgn="base">
                    <a:defRPr/>
                  </a:pPr>
                  <a:endParaRPr lang="en-US" sz="1667">
                    <a:solidFill>
                      <a:srgbClr val="505050"/>
                    </a:solidFill>
                    <a:latin typeface="Open Sans" panose="020B0606030504020204" pitchFamily="34" charset="0"/>
                    <a:ea typeface="Open Sans" panose="020B0606030504020204" pitchFamily="34" charset="0"/>
                    <a:cs typeface="Open Sans" panose="020B0606030504020204" pitchFamily="34" charset="0"/>
                  </a:endParaRPr>
                </a:p>
              </p:txBody>
            </p:sp>
          </p:grpSp>
        </p:grpSp>
        <p:pic>
          <p:nvPicPr>
            <p:cNvPr id="117" name="Graphic 116" descr="Icon of connected dots ">
              <a:extLst>
                <a:ext uri="{FF2B5EF4-FFF2-40B4-BE49-F238E27FC236}">
                  <a16:creationId xmlns:a16="http://schemas.microsoft.com/office/drawing/2014/main" id="{6D95A50C-C1C2-4779-8A6E-36D02380A1E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086734" y="1675809"/>
              <a:ext cx="578454" cy="509954"/>
            </a:xfrm>
            <a:prstGeom prst="rect">
              <a:avLst/>
            </a:prstGeom>
          </p:spPr>
        </p:pic>
        <p:grpSp>
          <p:nvGrpSpPr>
            <p:cNvPr id="118" name="gaming" descr=" gaming, controller">
              <a:extLst>
                <a:ext uri="{FF2B5EF4-FFF2-40B4-BE49-F238E27FC236}">
                  <a16:creationId xmlns:a16="http://schemas.microsoft.com/office/drawing/2014/main" id="{9C704B09-25D7-42C7-8F96-64E55EB47F7D}"/>
                </a:ext>
              </a:extLst>
            </p:cNvPr>
            <p:cNvGrpSpPr/>
            <p:nvPr/>
          </p:nvGrpSpPr>
          <p:grpSpPr>
            <a:xfrm>
              <a:off x="5542762" y="1604836"/>
              <a:ext cx="629310" cy="629310"/>
              <a:chOff x="7205664" y="1190625"/>
              <a:chExt cx="509586" cy="509586"/>
            </a:xfrm>
          </p:grpSpPr>
          <p:sp>
            <p:nvSpPr>
              <p:cNvPr id="119" name="Freeform: Shape 118">
                <a:extLst>
                  <a:ext uri="{FF2B5EF4-FFF2-40B4-BE49-F238E27FC236}">
                    <a16:creationId xmlns:a16="http://schemas.microsoft.com/office/drawing/2014/main" id="{C3A96D1E-575D-4643-B562-2AD967DA06F6}"/>
                  </a:ext>
                </a:extLst>
              </p:cNvPr>
              <p:cNvSpPr/>
              <p:nvPr/>
            </p:nvSpPr>
            <p:spPr>
              <a:xfrm>
                <a:off x="7206707" y="1287241"/>
                <a:ext cx="499079" cy="330968"/>
              </a:xfrm>
              <a:custGeom>
                <a:avLst/>
                <a:gdLst>
                  <a:gd name="connsiteX0" fmla="*/ 384012 w 499079"/>
                  <a:gd name="connsiteY0" fmla="*/ 5475 h 330968"/>
                  <a:gd name="connsiteX1" fmla="*/ 316922 w 499079"/>
                  <a:gd name="connsiteY1" fmla="*/ 12131 h 330968"/>
                  <a:gd name="connsiteX2" fmla="*/ 251429 w 499079"/>
                  <a:gd name="connsiteY2" fmla="*/ 25265 h 330968"/>
                  <a:gd name="connsiteX3" fmla="*/ 185936 w 499079"/>
                  <a:gd name="connsiteY3" fmla="*/ 12131 h 330968"/>
                  <a:gd name="connsiteX4" fmla="*/ 118845 w 499079"/>
                  <a:gd name="connsiteY4" fmla="*/ 5475 h 330968"/>
                  <a:gd name="connsiteX5" fmla="*/ 17056 w 499079"/>
                  <a:gd name="connsiteY5" fmla="*/ 155719 h 330968"/>
                  <a:gd name="connsiteX6" fmla="*/ 31255 w 499079"/>
                  <a:gd name="connsiteY6" fmla="*/ 325664 h 330968"/>
                  <a:gd name="connsiteX7" fmla="*/ 128962 w 499079"/>
                  <a:gd name="connsiteY7" fmla="*/ 270465 h 330968"/>
                  <a:gd name="connsiteX8" fmla="*/ 135262 w 499079"/>
                  <a:gd name="connsiteY8" fmla="*/ 263277 h 330968"/>
                  <a:gd name="connsiteX9" fmla="*/ 251429 w 499079"/>
                  <a:gd name="connsiteY9" fmla="*/ 225560 h 330968"/>
                  <a:gd name="connsiteX10" fmla="*/ 367595 w 499079"/>
                  <a:gd name="connsiteY10" fmla="*/ 263277 h 330968"/>
                  <a:gd name="connsiteX11" fmla="*/ 373896 w 499079"/>
                  <a:gd name="connsiteY11" fmla="*/ 270465 h 330968"/>
                  <a:gd name="connsiteX12" fmla="*/ 455806 w 499079"/>
                  <a:gd name="connsiteY12" fmla="*/ 328947 h 330968"/>
                  <a:gd name="connsiteX13" fmla="*/ 471603 w 499079"/>
                  <a:gd name="connsiteY13" fmla="*/ 325664 h 330968"/>
                  <a:gd name="connsiteX14" fmla="*/ 485891 w 499079"/>
                  <a:gd name="connsiteY14" fmla="*/ 155719 h 330968"/>
                  <a:gd name="connsiteX15" fmla="*/ 384012 w 499079"/>
                  <a:gd name="connsiteY15" fmla="*/ 5475 h 330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99079" h="330968">
                    <a:moveTo>
                      <a:pt x="384012" y="5475"/>
                    </a:moveTo>
                    <a:cubicBezTo>
                      <a:pt x="355614" y="-2068"/>
                      <a:pt x="336801" y="4765"/>
                      <a:pt x="316922" y="12131"/>
                    </a:cubicBezTo>
                    <a:cubicBezTo>
                      <a:pt x="300238" y="18254"/>
                      <a:pt x="281247" y="25265"/>
                      <a:pt x="251429" y="25265"/>
                    </a:cubicBezTo>
                    <a:cubicBezTo>
                      <a:pt x="221611" y="25265"/>
                      <a:pt x="202619" y="18254"/>
                      <a:pt x="185936" y="12131"/>
                    </a:cubicBezTo>
                    <a:cubicBezTo>
                      <a:pt x="166057" y="4765"/>
                      <a:pt x="147332" y="-2157"/>
                      <a:pt x="118845" y="5475"/>
                    </a:cubicBezTo>
                    <a:cubicBezTo>
                      <a:pt x="63380" y="20384"/>
                      <a:pt x="38709" y="73986"/>
                      <a:pt x="17056" y="155719"/>
                    </a:cubicBezTo>
                    <a:cubicBezTo>
                      <a:pt x="-7083" y="246415"/>
                      <a:pt x="-1581" y="311554"/>
                      <a:pt x="31255" y="325664"/>
                    </a:cubicBezTo>
                    <a:cubicBezTo>
                      <a:pt x="66486" y="340839"/>
                      <a:pt x="102605" y="300105"/>
                      <a:pt x="128962" y="270465"/>
                    </a:cubicBezTo>
                    <a:lnTo>
                      <a:pt x="135262" y="263277"/>
                    </a:lnTo>
                    <a:cubicBezTo>
                      <a:pt x="157715" y="237363"/>
                      <a:pt x="203063" y="225560"/>
                      <a:pt x="251429" y="225560"/>
                    </a:cubicBezTo>
                    <a:cubicBezTo>
                      <a:pt x="309379" y="225560"/>
                      <a:pt x="345143" y="237363"/>
                      <a:pt x="367595" y="263277"/>
                    </a:cubicBezTo>
                    <a:lnTo>
                      <a:pt x="373896" y="270465"/>
                    </a:lnTo>
                    <a:cubicBezTo>
                      <a:pt x="396348" y="295757"/>
                      <a:pt x="425811" y="328947"/>
                      <a:pt x="455806" y="328947"/>
                    </a:cubicBezTo>
                    <a:cubicBezTo>
                      <a:pt x="461042" y="328947"/>
                      <a:pt x="466278" y="327971"/>
                      <a:pt x="471603" y="325664"/>
                    </a:cubicBezTo>
                    <a:cubicBezTo>
                      <a:pt x="504438" y="311554"/>
                      <a:pt x="509940" y="246415"/>
                      <a:pt x="485891" y="155719"/>
                    </a:cubicBezTo>
                    <a:cubicBezTo>
                      <a:pt x="464148" y="73986"/>
                      <a:pt x="439566" y="20295"/>
                      <a:pt x="384012" y="5475"/>
                    </a:cubicBezTo>
                    <a:close/>
                  </a:path>
                </a:pathLst>
              </a:custGeom>
              <a:solidFill>
                <a:srgbClr val="0078D4"/>
              </a:solidFill>
              <a:ln w="5204" cap="flat">
                <a:noFill/>
                <a:prstDash val="solid"/>
                <a:miter/>
              </a:ln>
            </p:spPr>
            <p:txBody>
              <a:bodyPr rtlCol="0" anchor="ctr"/>
              <a:lstStyle/>
              <a:p>
                <a:pPr defTabSz="914344">
                  <a:defRPr/>
                </a:pPr>
                <a:endParaRPr lang="en-US" sz="1765">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20" name="Freeform: Shape 119">
                <a:extLst>
                  <a:ext uri="{FF2B5EF4-FFF2-40B4-BE49-F238E27FC236}">
                    <a16:creationId xmlns:a16="http://schemas.microsoft.com/office/drawing/2014/main" id="{BC024AEF-191D-40C6-A6A4-9550171222D0}"/>
                  </a:ext>
                </a:extLst>
              </p:cNvPr>
              <p:cNvSpPr/>
              <p:nvPr/>
            </p:nvSpPr>
            <p:spPr>
              <a:xfrm>
                <a:off x="7309642" y="1376468"/>
                <a:ext cx="84055" cy="84055"/>
              </a:xfrm>
              <a:custGeom>
                <a:avLst/>
                <a:gdLst>
                  <a:gd name="connsiteX0" fmla="*/ 83088 w 84055"/>
                  <a:gd name="connsiteY0" fmla="*/ 42620 h 84055"/>
                  <a:gd name="connsiteX1" fmla="*/ 42620 w 84055"/>
                  <a:gd name="connsiteY1" fmla="*/ 83087 h 84055"/>
                  <a:gd name="connsiteX2" fmla="*/ 2153 w 84055"/>
                  <a:gd name="connsiteY2" fmla="*/ 42620 h 84055"/>
                  <a:gd name="connsiteX3" fmla="*/ 42620 w 84055"/>
                  <a:gd name="connsiteY3" fmla="*/ 2153 h 84055"/>
                  <a:gd name="connsiteX4" fmla="*/ 83088 w 84055"/>
                  <a:gd name="connsiteY4" fmla="*/ 42620 h 840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55" h="84055">
                    <a:moveTo>
                      <a:pt x="83088" y="42620"/>
                    </a:moveTo>
                    <a:cubicBezTo>
                      <a:pt x="83088" y="64983"/>
                      <a:pt x="64984" y="83087"/>
                      <a:pt x="42620" y="83087"/>
                    </a:cubicBezTo>
                    <a:cubicBezTo>
                      <a:pt x="20257" y="83087"/>
                      <a:pt x="2153" y="64983"/>
                      <a:pt x="2153" y="42620"/>
                    </a:cubicBezTo>
                    <a:cubicBezTo>
                      <a:pt x="2153" y="20256"/>
                      <a:pt x="20257" y="2153"/>
                      <a:pt x="42620" y="2153"/>
                    </a:cubicBezTo>
                    <a:cubicBezTo>
                      <a:pt x="64984" y="2153"/>
                      <a:pt x="83088" y="20345"/>
                      <a:pt x="83088" y="42620"/>
                    </a:cubicBezTo>
                    <a:close/>
                  </a:path>
                </a:pathLst>
              </a:custGeom>
              <a:solidFill>
                <a:srgbClr val="50E6FF"/>
              </a:solidFill>
              <a:ln w="5204" cap="flat">
                <a:noFill/>
                <a:prstDash val="solid"/>
                <a:miter/>
              </a:ln>
            </p:spPr>
            <p:txBody>
              <a:bodyPr rtlCol="0" anchor="ctr"/>
              <a:lstStyle/>
              <a:p>
                <a:pPr defTabSz="914344">
                  <a:defRPr/>
                </a:pPr>
                <a:endParaRPr lang="en-US" sz="1765">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21" name="Freeform: Shape 120">
                <a:extLst>
                  <a:ext uri="{FF2B5EF4-FFF2-40B4-BE49-F238E27FC236}">
                    <a16:creationId xmlns:a16="http://schemas.microsoft.com/office/drawing/2014/main" id="{AA61DAD1-C161-4C5F-AB98-241F44E61C46}"/>
                  </a:ext>
                </a:extLst>
              </p:cNvPr>
              <p:cNvSpPr/>
              <p:nvPr/>
            </p:nvSpPr>
            <p:spPr>
              <a:xfrm>
                <a:off x="7548634" y="1376550"/>
                <a:ext cx="31521" cy="31521"/>
              </a:xfrm>
              <a:custGeom>
                <a:avLst/>
                <a:gdLst>
                  <a:gd name="connsiteX0" fmla="*/ 29664 w 31520"/>
                  <a:gd name="connsiteY0" fmla="*/ 15908 h 31520"/>
                  <a:gd name="connsiteX1" fmla="*/ 15909 w 31520"/>
                  <a:gd name="connsiteY1" fmla="*/ 29664 h 31520"/>
                  <a:gd name="connsiteX2" fmla="*/ 2153 w 31520"/>
                  <a:gd name="connsiteY2" fmla="*/ 15908 h 31520"/>
                  <a:gd name="connsiteX3" fmla="*/ 15909 w 31520"/>
                  <a:gd name="connsiteY3" fmla="*/ 2153 h 31520"/>
                  <a:gd name="connsiteX4" fmla="*/ 29664 w 31520"/>
                  <a:gd name="connsiteY4" fmla="*/ 15908 h 315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20" h="31520">
                    <a:moveTo>
                      <a:pt x="29664" y="15908"/>
                    </a:moveTo>
                    <a:cubicBezTo>
                      <a:pt x="29664" y="23540"/>
                      <a:pt x="23451" y="29664"/>
                      <a:pt x="15909" y="29664"/>
                    </a:cubicBezTo>
                    <a:cubicBezTo>
                      <a:pt x="8276" y="29664"/>
                      <a:pt x="2153" y="23451"/>
                      <a:pt x="2153" y="15908"/>
                    </a:cubicBezTo>
                    <a:cubicBezTo>
                      <a:pt x="2153" y="8276"/>
                      <a:pt x="8365" y="2153"/>
                      <a:pt x="15909" y="2153"/>
                    </a:cubicBezTo>
                    <a:cubicBezTo>
                      <a:pt x="23451" y="2153"/>
                      <a:pt x="29664" y="8365"/>
                      <a:pt x="29664" y="15908"/>
                    </a:cubicBezTo>
                    <a:close/>
                  </a:path>
                </a:pathLst>
              </a:custGeom>
              <a:solidFill>
                <a:srgbClr val="FFFFFF"/>
              </a:solidFill>
              <a:ln w="5204" cap="flat">
                <a:noFill/>
                <a:prstDash val="solid"/>
                <a:miter/>
              </a:ln>
            </p:spPr>
            <p:txBody>
              <a:bodyPr rtlCol="0" anchor="ctr"/>
              <a:lstStyle/>
              <a:p>
                <a:pPr defTabSz="914344">
                  <a:defRPr/>
                </a:pPr>
                <a:endParaRPr lang="en-US" sz="1765">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22" name="Freeform: Shape 121">
                <a:extLst>
                  <a:ext uri="{FF2B5EF4-FFF2-40B4-BE49-F238E27FC236}">
                    <a16:creationId xmlns:a16="http://schemas.microsoft.com/office/drawing/2014/main" id="{96A67650-8002-46F7-8700-1387D349DB83}"/>
                  </a:ext>
                </a:extLst>
              </p:cNvPr>
              <p:cNvSpPr/>
              <p:nvPr/>
            </p:nvSpPr>
            <p:spPr>
              <a:xfrm>
                <a:off x="7522008" y="1428921"/>
                <a:ext cx="31521" cy="31521"/>
              </a:xfrm>
              <a:custGeom>
                <a:avLst/>
                <a:gdLst>
                  <a:gd name="connsiteX0" fmla="*/ 29663 w 31520"/>
                  <a:gd name="connsiteY0" fmla="*/ 15909 h 31520"/>
                  <a:gd name="connsiteX1" fmla="*/ 15908 w 31520"/>
                  <a:gd name="connsiteY1" fmla="*/ 29664 h 31520"/>
                  <a:gd name="connsiteX2" fmla="*/ 2153 w 31520"/>
                  <a:gd name="connsiteY2" fmla="*/ 15909 h 31520"/>
                  <a:gd name="connsiteX3" fmla="*/ 15908 w 31520"/>
                  <a:gd name="connsiteY3" fmla="*/ 2153 h 31520"/>
                  <a:gd name="connsiteX4" fmla="*/ 29663 w 31520"/>
                  <a:gd name="connsiteY4" fmla="*/ 15909 h 315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20" h="31520">
                    <a:moveTo>
                      <a:pt x="29663" y="15909"/>
                    </a:moveTo>
                    <a:cubicBezTo>
                      <a:pt x="29663" y="23540"/>
                      <a:pt x="23451" y="29664"/>
                      <a:pt x="15908" y="29664"/>
                    </a:cubicBezTo>
                    <a:cubicBezTo>
                      <a:pt x="8276" y="29664"/>
                      <a:pt x="2153" y="23451"/>
                      <a:pt x="2153" y="15909"/>
                    </a:cubicBezTo>
                    <a:cubicBezTo>
                      <a:pt x="2153" y="8276"/>
                      <a:pt x="8365" y="2153"/>
                      <a:pt x="15908" y="2153"/>
                    </a:cubicBezTo>
                    <a:cubicBezTo>
                      <a:pt x="23451" y="2153"/>
                      <a:pt x="29663" y="8365"/>
                      <a:pt x="29663" y="15909"/>
                    </a:cubicBezTo>
                    <a:close/>
                  </a:path>
                </a:pathLst>
              </a:custGeom>
              <a:solidFill>
                <a:srgbClr val="FFFFFF"/>
              </a:solidFill>
              <a:ln w="5204" cap="flat">
                <a:noFill/>
                <a:prstDash val="solid"/>
                <a:miter/>
              </a:ln>
            </p:spPr>
            <p:txBody>
              <a:bodyPr rtlCol="0" anchor="ctr"/>
              <a:lstStyle/>
              <a:p>
                <a:pPr defTabSz="914344">
                  <a:defRPr/>
                </a:pPr>
                <a:endParaRPr lang="en-US" sz="1765">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123" name="phone" descr="phone">
              <a:extLst>
                <a:ext uri="{FF2B5EF4-FFF2-40B4-BE49-F238E27FC236}">
                  <a16:creationId xmlns:a16="http://schemas.microsoft.com/office/drawing/2014/main" id="{CB2BC345-CAE6-4525-847C-EEDEC25BA81D}"/>
                </a:ext>
              </a:extLst>
            </p:cNvPr>
            <p:cNvGrpSpPr/>
            <p:nvPr/>
          </p:nvGrpSpPr>
          <p:grpSpPr>
            <a:xfrm>
              <a:off x="4466871" y="1653512"/>
              <a:ext cx="302660" cy="513442"/>
              <a:chOff x="7648576" y="1841501"/>
              <a:chExt cx="177800" cy="301625"/>
            </a:xfrm>
          </p:grpSpPr>
          <p:sp>
            <p:nvSpPr>
              <p:cNvPr id="124" name="Freeform 48">
                <a:extLst>
                  <a:ext uri="{FF2B5EF4-FFF2-40B4-BE49-F238E27FC236}">
                    <a16:creationId xmlns:a16="http://schemas.microsoft.com/office/drawing/2014/main" id="{A8255673-F7A0-48F4-8F99-3F79CE040679}"/>
                  </a:ext>
                </a:extLst>
              </p:cNvPr>
              <p:cNvSpPr>
                <a:spLocks/>
              </p:cNvSpPr>
              <p:nvPr/>
            </p:nvSpPr>
            <p:spPr bwMode="auto">
              <a:xfrm>
                <a:off x="7648576" y="2051051"/>
                <a:ext cx="177800" cy="92075"/>
              </a:xfrm>
              <a:custGeom>
                <a:avLst/>
                <a:gdLst>
                  <a:gd name="T0" fmla="*/ 53 w 106"/>
                  <a:gd name="T1" fmla="*/ 0 h 54"/>
                  <a:gd name="T2" fmla="*/ 0 w 106"/>
                  <a:gd name="T3" fmla="*/ 16 h 54"/>
                  <a:gd name="T4" fmla="*/ 0 w 106"/>
                  <a:gd name="T5" fmla="*/ 44 h 54"/>
                  <a:gd name="T6" fmla="*/ 9 w 106"/>
                  <a:gd name="T7" fmla="*/ 54 h 54"/>
                  <a:gd name="T8" fmla="*/ 96 w 106"/>
                  <a:gd name="T9" fmla="*/ 54 h 54"/>
                  <a:gd name="T10" fmla="*/ 106 w 106"/>
                  <a:gd name="T11" fmla="*/ 44 h 54"/>
                  <a:gd name="T12" fmla="*/ 106 w 106"/>
                  <a:gd name="T13" fmla="*/ 16 h 54"/>
                  <a:gd name="T14" fmla="*/ 53 w 106"/>
                  <a:gd name="T15" fmla="*/ 0 h 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54">
                    <a:moveTo>
                      <a:pt x="53" y="0"/>
                    </a:moveTo>
                    <a:cubicBezTo>
                      <a:pt x="0" y="16"/>
                      <a:pt x="0" y="16"/>
                      <a:pt x="0" y="16"/>
                    </a:cubicBezTo>
                    <a:cubicBezTo>
                      <a:pt x="0" y="44"/>
                      <a:pt x="0" y="44"/>
                      <a:pt x="0" y="44"/>
                    </a:cubicBezTo>
                    <a:cubicBezTo>
                      <a:pt x="0" y="49"/>
                      <a:pt x="4" y="54"/>
                      <a:pt x="9" y="54"/>
                    </a:cubicBezTo>
                    <a:cubicBezTo>
                      <a:pt x="96" y="54"/>
                      <a:pt x="96" y="54"/>
                      <a:pt x="96" y="54"/>
                    </a:cubicBezTo>
                    <a:cubicBezTo>
                      <a:pt x="102" y="54"/>
                      <a:pt x="106" y="49"/>
                      <a:pt x="106" y="44"/>
                    </a:cubicBezTo>
                    <a:cubicBezTo>
                      <a:pt x="106" y="16"/>
                      <a:pt x="106" y="16"/>
                      <a:pt x="106" y="16"/>
                    </a:cubicBezTo>
                    <a:lnTo>
                      <a:pt x="53" y="0"/>
                    </a:lnTo>
                    <a:close/>
                  </a:path>
                </a:pathLst>
              </a:custGeom>
              <a:solidFill>
                <a:schemeClr val="accent1"/>
              </a:solidFill>
              <a:ln>
                <a:noFill/>
              </a:ln>
            </p:spPr>
            <p:txBody>
              <a:bodyPr vert="horz" wrap="square" lIns="89643" tIns="44821" rIns="89643" bIns="44821" numCol="1" anchor="t" anchorCtr="0" compatLnSpc="1">
                <a:prstTxWarp prst="textNoShape">
                  <a:avLst/>
                </a:prstTxWarp>
              </a:bodyPr>
              <a:lstStyle/>
              <a:p>
                <a:pPr algn="ctr" defTabSz="896364" fontAlgn="base">
                  <a:defRPr/>
                </a:pPr>
                <a:endParaRPr lang="en-US" sz="1667">
                  <a:solidFill>
                    <a:srgbClr val="50505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25" name="Rectangle 124">
                <a:extLst>
                  <a:ext uri="{FF2B5EF4-FFF2-40B4-BE49-F238E27FC236}">
                    <a16:creationId xmlns:a16="http://schemas.microsoft.com/office/drawing/2014/main" id="{B0587529-4083-4A31-BF21-3E3A77AC5098}"/>
                  </a:ext>
                </a:extLst>
              </p:cNvPr>
              <p:cNvSpPr>
                <a:spLocks noChangeArrowheads="1"/>
              </p:cNvSpPr>
              <p:nvPr/>
            </p:nvSpPr>
            <p:spPr bwMode="auto">
              <a:xfrm>
                <a:off x="7721601" y="2100264"/>
                <a:ext cx="33338" cy="19050"/>
              </a:xfrm>
              <a:prstGeom prst="rect">
                <a:avLst/>
              </a:prstGeom>
              <a:solidFill>
                <a:srgbClr val="4FE4FF"/>
              </a:solidFill>
              <a:ln>
                <a:noFill/>
              </a:ln>
            </p:spPr>
            <p:txBody>
              <a:bodyPr vert="horz" wrap="square" lIns="89643" tIns="44821" rIns="89643" bIns="44821" numCol="1" anchor="t" anchorCtr="0" compatLnSpc="1">
                <a:prstTxWarp prst="textNoShape">
                  <a:avLst/>
                </a:prstTxWarp>
              </a:bodyPr>
              <a:lstStyle/>
              <a:p>
                <a:pPr algn="ctr" defTabSz="896364" fontAlgn="base">
                  <a:defRPr/>
                </a:pPr>
                <a:endParaRPr lang="en-US" sz="1667">
                  <a:solidFill>
                    <a:srgbClr val="50505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26" name="Freeform 50">
                <a:extLst>
                  <a:ext uri="{FF2B5EF4-FFF2-40B4-BE49-F238E27FC236}">
                    <a16:creationId xmlns:a16="http://schemas.microsoft.com/office/drawing/2014/main" id="{396E00E9-AD33-4355-A24E-3095E9B7181C}"/>
                  </a:ext>
                </a:extLst>
              </p:cNvPr>
              <p:cNvSpPr>
                <a:spLocks/>
              </p:cNvSpPr>
              <p:nvPr/>
            </p:nvSpPr>
            <p:spPr bwMode="auto">
              <a:xfrm>
                <a:off x="7648576" y="1841501"/>
                <a:ext cx="177800" cy="236538"/>
              </a:xfrm>
              <a:custGeom>
                <a:avLst/>
                <a:gdLst>
                  <a:gd name="T0" fmla="*/ 96 w 106"/>
                  <a:gd name="T1" fmla="*/ 0 h 141"/>
                  <a:gd name="T2" fmla="*/ 9 w 106"/>
                  <a:gd name="T3" fmla="*/ 0 h 141"/>
                  <a:gd name="T4" fmla="*/ 0 w 106"/>
                  <a:gd name="T5" fmla="*/ 9 h 141"/>
                  <a:gd name="T6" fmla="*/ 0 w 106"/>
                  <a:gd name="T7" fmla="*/ 140 h 141"/>
                  <a:gd name="T8" fmla="*/ 106 w 106"/>
                  <a:gd name="T9" fmla="*/ 141 h 141"/>
                  <a:gd name="T10" fmla="*/ 106 w 106"/>
                  <a:gd name="T11" fmla="*/ 9 h 141"/>
                  <a:gd name="T12" fmla="*/ 96 w 106"/>
                  <a:gd name="T13" fmla="*/ 0 h 141"/>
                </a:gdLst>
                <a:ahLst/>
                <a:cxnLst>
                  <a:cxn ang="0">
                    <a:pos x="T0" y="T1"/>
                  </a:cxn>
                  <a:cxn ang="0">
                    <a:pos x="T2" y="T3"/>
                  </a:cxn>
                  <a:cxn ang="0">
                    <a:pos x="T4" y="T5"/>
                  </a:cxn>
                  <a:cxn ang="0">
                    <a:pos x="T6" y="T7"/>
                  </a:cxn>
                  <a:cxn ang="0">
                    <a:pos x="T8" y="T9"/>
                  </a:cxn>
                  <a:cxn ang="0">
                    <a:pos x="T10" y="T11"/>
                  </a:cxn>
                  <a:cxn ang="0">
                    <a:pos x="T12" y="T13"/>
                  </a:cxn>
                </a:cxnLst>
                <a:rect l="0" t="0" r="r" b="b"/>
                <a:pathLst>
                  <a:path w="106" h="141">
                    <a:moveTo>
                      <a:pt x="96" y="0"/>
                    </a:moveTo>
                    <a:cubicBezTo>
                      <a:pt x="9" y="0"/>
                      <a:pt x="9" y="0"/>
                      <a:pt x="9" y="0"/>
                    </a:cubicBezTo>
                    <a:cubicBezTo>
                      <a:pt x="4" y="0"/>
                      <a:pt x="0" y="4"/>
                      <a:pt x="0" y="9"/>
                    </a:cubicBezTo>
                    <a:cubicBezTo>
                      <a:pt x="0" y="140"/>
                      <a:pt x="0" y="140"/>
                      <a:pt x="0" y="140"/>
                    </a:cubicBezTo>
                    <a:cubicBezTo>
                      <a:pt x="106" y="141"/>
                      <a:pt x="106" y="141"/>
                      <a:pt x="106" y="141"/>
                    </a:cubicBezTo>
                    <a:cubicBezTo>
                      <a:pt x="106" y="9"/>
                      <a:pt x="106" y="9"/>
                      <a:pt x="106" y="9"/>
                    </a:cubicBezTo>
                    <a:cubicBezTo>
                      <a:pt x="106" y="4"/>
                      <a:pt x="102" y="0"/>
                      <a:pt x="96" y="0"/>
                    </a:cubicBez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algn="ctr" defTabSz="896364" fontAlgn="base">
                  <a:defRPr/>
                </a:pPr>
                <a:endParaRPr lang="en-US" sz="1667">
                  <a:solidFill>
                    <a:srgbClr val="50505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27" name="Freeform 175">
                <a:extLst>
                  <a:ext uri="{FF2B5EF4-FFF2-40B4-BE49-F238E27FC236}">
                    <a16:creationId xmlns:a16="http://schemas.microsoft.com/office/drawing/2014/main" id="{FB52812B-6387-4626-A610-C724FF6A833B}"/>
                  </a:ext>
                </a:extLst>
              </p:cNvPr>
              <p:cNvSpPr>
                <a:spLocks/>
              </p:cNvSpPr>
              <p:nvPr/>
            </p:nvSpPr>
            <p:spPr bwMode="auto">
              <a:xfrm>
                <a:off x="7648576" y="1841501"/>
                <a:ext cx="177800" cy="234950"/>
              </a:xfrm>
              <a:custGeom>
                <a:avLst/>
                <a:gdLst>
                  <a:gd name="T0" fmla="*/ 106 w 106"/>
                  <a:gd name="T1" fmla="*/ 9 h 140"/>
                  <a:gd name="T2" fmla="*/ 96 w 106"/>
                  <a:gd name="T3" fmla="*/ 0 h 140"/>
                  <a:gd name="T4" fmla="*/ 9 w 106"/>
                  <a:gd name="T5" fmla="*/ 0 h 140"/>
                  <a:gd name="T6" fmla="*/ 0 w 106"/>
                  <a:gd name="T7" fmla="*/ 9 h 140"/>
                  <a:gd name="T8" fmla="*/ 0 w 106"/>
                  <a:gd name="T9" fmla="*/ 140 h 140"/>
                  <a:gd name="T10" fmla="*/ 106 w 106"/>
                  <a:gd name="T11" fmla="*/ 34 h 140"/>
                  <a:gd name="T12" fmla="*/ 106 w 106"/>
                  <a:gd name="T13" fmla="*/ 9 h 140"/>
                </a:gdLst>
                <a:ahLst/>
                <a:cxnLst>
                  <a:cxn ang="0">
                    <a:pos x="T0" y="T1"/>
                  </a:cxn>
                  <a:cxn ang="0">
                    <a:pos x="T2" y="T3"/>
                  </a:cxn>
                  <a:cxn ang="0">
                    <a:pos x="T4" y="T5"/>
                  </a:cxn>
                  <a:cxn ang="0">
                    <a:pos x="T6" y="T7"/>
                  </a:cxn>
                  <a:cxn ang="0">
                    <a:pos x="T8" y="T9"/>
                  </a:cxn>
                  <a:cxn ang="0">
                    <a:pos x="T10" y="T11"/>
                  </a:cxn>
                  <a:cxn ang="0">
                    <a:pos x="T12" y="T13"/>
                  </a:cxn>
                </a:cxnLst>
                <a:rect l="0" t="0" r="r" b="b"/>
                <a:pathLst>
                  <a:path w="106" h="140">
                    <a:moveTo>
                      <a:pt x="106" y="9"/>
                    </a:moveTo>
                    <a:cubicBezTo>
                      <a:pt x="106" y="4"/>
                      <a:pt x="102" y="0"/>
                      <a:pt x="96" y="0"/>
                    </a:cubicBezTo>
                    <a:cubicBezTo>
                      <a:pt x="9" y="0"/>
                      <a:pt x="9" y="0"/>
                      <a:pt x="9" y="0"/>
                    </a:cubicBezTo>
                    <a:cubicBezTo>
                      <a:pt x="4" y="0"/>
                      <a:pt x="0" y="4"/>
                      <a:pt x="0" y="9"/>
                    </a:cubicBezTo>
                    <a:cubicBezTo>
                      <a:pt x="0" y="140"/>
                      <a:pt x="0" y="140"/>
                      <a:pt x="0" y="140"/>
                    </a:cubicBezTo>
                    <a:cubicBezTo>
                      <a:pt x="106" y="34"/>
                      <a:pt x="106" y="34"/>
                      <a:pt x="106" y="34"/>
                    </a:cubicBezTo>
                    <a:lnTo>
                      <a:pt x="106" y="9"/>
                    </a:lnTo>
                    <a:close/>
                  </a:path>
                </a:pathLst>
              </a:custGeom>
              <a:solidFill>
                <a:schemeClr val="accent1"/>
              </a:solidFill>
              <a:ln>
                <a:noFill/>
              </a:ln>
            </p:spPr>
            <p:txBody>
              <a:bodyPr vert="horz" wrap="square" lIns="89643" tIns="44821" rIns="89643" bIns="44821" numCol="1" anchor="t" anchorCtr="0" compatLnSpc="1">
                <a:prstTxWarp prst="textNoShape">
                  <a:avLst/>
                </a:prstTxWarp>
              </a:bodyPr>
              <a:lstStyle/>
              <a:p>
                <a:pPr algn="ctr" defTabSz="896364" fontAlgn="base">
                  <a:defRPr/>
                </a:pPr>
                <a:endParaRPr lang="en-US" sz="1667">
                  <a:solidFill>
                    <a:srgbClr val="505050"/>
                  </a:solidFill>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128" name="IoT 3" descr="IoT, create safer cities">
              <a:extLst>
                <a:ext uri="{FF2B5EF4-FFF2-40B4-BE49-F238E27FC236}">
                  <a16:creationId xmlns:a16="http://schemas.microsoft.com/office/drawing/2014/main" id="{DE4E27E3-1740-4607-B658-40C99DCC4BFC}"/>
                </a:ext>
              </a:extLst>
            </p:cNvPr>
            <p:cNvGrpSpPr/>
            <p:nvPr/>
          </p:nvGrpSpPr>
          <p:grpSpPr>
            <a:xfrm>
              <a:off x="6798791" y="1578994"/>
              <a:ext cx="556698" cy="554742"/>
              <a:chOff x="5433319" y="4819498"/>
              <a:chExt cx="403602" cy="402184"/>
            </a:xfrm>
          </p:grpSpPr>
          <p:sp>
            <p:nvSpPr>
              <p:cNvPr id="129" name="Rectangle 854">
                <a:extLst>
                  <a:ext uri="{FF2B5EF4-FFF2-40B4-BE49-F238E27FC236}">
                    <a16:creationId xmlns:a16="http://schemas.microsoft.com/office/drawing/2014/main" id="{6CA16027-8BCC-49AD-B46D-36A11F514E7C}"/>
                  </a:ext>
                </a:extLst>
              </p:cNvPr>
              <p:cNvSpPr>
                <a:spLocks noChangeArrowheads="1"/>
              </p:cNvSpPr>
              <p:nvPr/>
            </p:nvSpPr>
            <p:spPr bwMode="auto">
              <a:xfrm>
                <a:off x="5730710" y="5030503"/>
                <a:ext cx="62311" cy="19117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algn="ctr" defTabSz="896364" fontAlgn="base">
                  <a:defRPr/>
                </a:pPr>
                <a:endParaRPr lang="en-US" sz="1667">
                  <a:solidFill>
                    <a:srgbClr val="50505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30" name="Freeform 855">
                <a:extLst>
                  <a:ext uri="{FF2B5EF4-FFF2-40B4-BE49-F238E27FC236}">
                    <a16:creationId xmlns:a16="http://schemas.microsoft.com/office/drawing/2014/main" id="{B7009BB6-AD9F-4162-A201-8901A3F0D7DA}"/>
                  </a:ext>
                </a:extLst>
              </p:cNvPr>
              <p:cNvSpPr>
                <a:spLocks/>
              </p:cNvSpPr>
              <p:nvPr/>
            </p:nvSpPr>
            <p:spPr bwMode="auto">
              <a:xfrm>
                <a:off x="5433319" y="4819498"/>
                <a:ext cx="403602" cy="201092"/>
              </a:xfrm>
              <a:custGeom>
                <a:avLst/>
                <a:gdLst>
                  <a:gd name="T0" fmla="*/ 192 w 384"/>
                  <a:gd name="T1" fmla="*/ 0 h 192"/>
                  <a:gd name="T2" fmla="*/ 0 w 384"/>
                  <a:gd name="T3" fmla="*/ 192 h 192"/>
                  <a:gd name="T4" fmla="*/ 41 w 384"/>
                  <a:gd name="T5" fmla="*/ 192 h 192"/>
                  <a:gd name="T6" fmla="*/ 85 w 384"/>
                  <a:gd name="T7" fmla="*/ 85 h 192"/>
                  <a:gd name="T8" fmla="*/ 192 w 384"/>
                  <a:gd name="T9" fmla="*/ 41 h 192"/>
                  <a:gd name="T10" fmla="*/ 299 w 384"/>
                  <a:gd name="T11" fmla="*/ 85 h 192"/>
                  <a:gd name="T12" fmla="*/ 343 w 384"/>
                  <a:gd name="T13" fmla="*/ 192 h 192"/>
                  <a:gd name="T14" fmla="*/ 384 w 384"/>
                  <a:gd name="T15" fmla="*/ 192 h 192"/>
                  <a:gd name="T16" fmla="*/ 192 w 384"/>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4" h="192">
                    <a:moveTo>
                      <a:pt x="192" y="0"/>
                    </a:moveTo>
                    <a:cubicBezTo>
                      <a:pt x="86" y="0"/>
                      <a:pt x="0" y="86"/>
                      <a:pt x="0" y="192"/>
                    </a:cubicBezTo>
                    <a:cubicBezTo>
                      <a:pt x="41" y="192"/>
                      <a:pt x="41" y="192"/>
                      <a:pt x="41" y="192"/>
                    </a:cubicBezTo>
                    <a:cubicBezTo>
                      <a:pt x="41" y="152"/>
                      <a:pt x="56" y="114"/>
                      <a:pt x="85" y="85"/>
                    </a:cubicBezTo>
                    <a:cubicBezTo>
                      <a:pt x="114" y="56"/>
                      <a:pt x="152" y="41"/>
                      <a:pt x="192" y="41"/>
                    </a:cubicBezTo>
                    <a:cubicBezTo>
                      <a:pt x="232" y="41"/>
                      <a:pt x="270" y="56"/>
                      <a:pt x="299" y="85"/>
                    </a:cubicBezTo>
                    <a:cubicBezTo>
                      <a:pt x="328" y="114"/>
                      <a:pt x="343" y="152"/>
                      <a:pt x="343" y="192"/>
                    </a:cubicBezTo>
                    <a:cubicBezTo>
                      <a:pt x="384" y="192"/>
                      <a:pt x="384" y="192"/>
                      <a:pt x="384" y="192"/>
                    </a:cubicBezTo>
                    <a:cubicBezTo>
                      <a:pt x="384" y="86"/>
                      <a:pt x="298" y="0"/>
                      <a:pt x="192"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algn="ctr" defTabSz="896364" fontAlgn="base">
                  <a:defRPr/>
                </a:pPr>
                <a:endParaRPr lang="en-US" sz="1667">
                  <a:solidFill>
                    <a:srgbClr val="50505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31" name="Rectangle 856">
                <a:extLst>
                  <a:ext uri="{FF2B5EF4-FFF2-40B4-BE49-F238E27FC236}">
                    <a16:creationId xmlns:a16="http://schemas.microsoft.com/office/drawing/2014/main" id="{87620BD3-69F3-4D6E-AE1F-4844FEA6BEF7}"/>
                  </a:ext>
                </a:extLst>
              </p:cNvPr>
              <p:cNvSpPr>
                <a:spLocks noChangeArrowheads="1"/>
              </p:cNvSpPr>
              <p:nvPr/>
            </p:nvSpPr>
            <p:spPr bwMode="auto">
              <a:xfrm>
                <a:off x="5539530" y="4925708"/>
                <a:ext cx="191180" cy="29597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algn="ctr" defTabSz="896364" fontAlgn="base">
                  <a:defRPr/>
                </a:pPr>
                <a:endParaRPr lang="en-US" sz="1667">
                  <a:solidFill>
                    <a:srgbClr val="50505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32" name="Rectangle 857">
                <a:extLst>
                  <a:ext uri="{FF2B5EF4-FFF2-40B4-BE49-F238E27FC236}">
                    <a16:creationId xmlns:a16="http://schemas.microsoft.com/office/drawing/2014/main" id="{24B43E9A-F37E-40CC-8B29-C53DF0F2F783}"/>
                  </a:ext>
                </a:extLst>
              </p:cNvPr>
              <p:cNvSpPr>
                <a:spLocks noChangeArrowheads="1"/>
              </p:cNvSpPr>
              <p:nvPr/>
            </p:nvSpPr>
            <p:spPr bwMode="auto">
              <a:xfrm>
                <a:off x="5487133" y="5041832"/>
                <a:ext cx="127453" cy="1699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algn="ctr" defTabSz="896364" fontAlgn="base">
                  <a:defRPr/>
                </a:pPr>
                <a:endParaRPr lang="en-US" sz="1667">
                  <a:solidFill>
                    <a:srgbClr val="50505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33" name="Rectangle 858">
                <a:extLst>
                  <a:ext uri="{FF2B5EF4-FFF2-40B4-BE49-F238E27FC236}">
                    <a16:creationId xmlns:a16="http://schemas.microsoft.com/office/drawing/2014/main" id="{7F16E7D4-971F-4269-B859-B2630CE8C103}"/>
                  </a:ext>
                </a:extLst>
              </p:cNvPr>
              <p:cNvSpPr>
                <a:spLocks noChangeArrowheads="1"/>
              </p:cNvSpPr>
              <p:nvPr/>
            </p:nvSpPr>
            <p:spPr bwMode="auto">
              <a:xfrm>
                <a:off x="5497045" y="5051745"/>
                <a:ext cx="106211" cy="14869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algn="ctr" defTabSz="896364" fontAlgn="base">
                  <a:defRPr/>
                </a:pPr>
                <a:endParaRPr lang="en-US" sz="1667">
                  <a:solidFill>
                    <a:srgbClr val="50505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34" name="Rectangle 859">
                <a:extLst>
                  <a:ext uri="{FF2B5EF4-FFF2-40B4-BE49-F238E27FC236}">
                    <a16:creationId xmlns:a16="http://schemas.microsoft.com/office/drawing/2014/main" id="{91E477AA-C88E-4AFE-A4AB-B7ADEB2DBEE6}"/>
                  </a:ext>
                </a:extLst>
              </p:cNvPr>
              <p:cNvSpPr>
                <a:spLocks noChangeArrowheads="1"/>
              </p:cNvSpPr>
              <p:nvPr/>
            </p:nvSpPr>
            <p:spPr bwMode="auto">
              <a:xfrm>
                <a:off x="5475803" y="5030503"/>
                <a:ext cx="148695" cy="19117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algn="ctr" defTabSz="896364" fontAlgn="base">
                  <a:defRPr/>
                </a:pPr>
                <a:endParaRPr lang="en-US" sz="1667">
                  <a:solidFill>
                    <a:srgbClr val="50505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35" name="Rectangle 860">
                <a:extLst>
                  <a:ext uri="{FF2B5EF4-FFF2-40B4-BE49-F238E27FC236}">
                    <a16:creationId xmlns:a16="http://schemas.microsoft.com/office/drawing/2014/main" id="{47B87A75-5D43-40FA-8904-EDF00F10F1F4}"/>
                  </a:ext>
                </a:extLst>
              </p:cNvPr>
              <p:cNvSpPr>
                <a:spLocks noChangeArrowheads="1"/>
              </p:cNvSpPr>
              <p:nvPr/>
            </p:nvSpPr>
            <p:spPr bwMode="auto">
              <a:xfrm>
                <a:off x="5518288" y="5074403"/>
                <a:ext cx="63726" cy="1982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algn="ctr" defTabSz="896364" fontAlgn="base">
                  <a:defRPr/>
                </a:pPr>
                <a:endParaRPr lang="en-US" sz="1667">
                  <a:solidFill>
                    <a:srgbClr val="50505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36" name="Rectangle 861">
                <a:extLst>
                  <a:ext uri="{FF2B5EF4-FFF2-40B4-BE49-F238E27FC236}">
                    <a16:creationId xmlns:a16="http://schemas.microsoft.com/office/drawing/2014/main" id="{D35613AE-C94A-46E3-A76C-13ADE6F193CE}"/>
                  </a:ext>
                </a:extLst>
              </p:cNvPr>
              <p:cNvSpPr>
                <a:spLocks noChangeArrowheads="1"/>
              </p:cNvSpPr>
              <p:nvPr/>
            </p:nvSpPr>
            <p:spPr bwMode="auto">
              <a:xfrm>
                <a:off x="5518288" y="5115471"/>
                <a:ext cx="63726" cy="2124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algn="ctr" defTabSz="896364" fontAlgn="base">
                  <a:defRPr/>
                </a:pPr>
                <a:endParaRPr lang="en-US" sz="1667">
                  <a:solidFill>
                    <a:srgbClr val="50505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37" name="Rectangle 862">
                <a:extLst>
                  <a:ext uri="{FF2B5EF4-FFF2-40B4-BE49-F238E27FC236}">
                    <a16:creationId xmlns:a16="http://schemas.microsoft.com/office/drawing/2014/main" id="{28B7A297-58F4-40DB-B90D-0B4AC1C927BD}"/>
                  </a:ext>
                </a:extLst>
              </p:cNvPr>
              <p:cNvSpPr>
                <a:spLocks noChangeArrowheads="1"/>
              </p:cNvSpPr>
              <p:nvPr/>
            </p:nvSpPr>
            <p:spPr bwMode="auto">
              <a:xfrm>
                <a:off x="5518288" y="5157955"/>
                <a:ext cx="63726" cy="2124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algn="ctr" defTabSz="896364" fontAlgn="base">
                  <a:defRPr/>
                </a:pPr>
                <a:endParaRPr lang="en-US" sz="1667">
                  <a:solidFill>
                    <a:srgbClr val="50505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38" name="Rectangle 863">
                <a:extLst>
                  <a:ext uri="{FF2B5EF4-FFF2-40B4-BE49-F238E27FC236}">
                    <a16:creationId xmlns:a16="http://schemas.microsoft.com/office/drawing/2014/main" id="{CAB23521-52CB-4463-B0F7-498739E81376}"/>
                  </a:ext>
                </a:extLst>
              </p:cNvPr>
              <p:cNvSpPr>
                <a:spLocks noChangeArrowheads="1"/>
              </p:cNvSpPr>
              <p:nvPr/>
            </p:nvSpPr>
            <p:spPr bwMode="auto">
              <a:xfrm>
                <a:off x="5582014" y="4968192"/>
                <a:ext cx="42484" cy="4248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algn="ctr" defTabSz="896364" fontAlgn="base">
                  <a:defRPr/>
                </a:pPr>
                <a:endParaRPr lang="en-US" sz="1667">
                  <a:solidFill>
                    <a:srgbClr val="50505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39" name="Rectangle 864">
                <a:extLst>
                  <a:ext uri="{FF2B5EF4-FFF2-40B4-BE49-F238E27FC236}">
                    <a16:creationId xmlns:a16="http://schemas.microsoft.com/office/drawing/2014/main" id="{9C5C855D-CA9E-432E-9AF2-00C9EA48E4F9}"/>
                  </a:ext>
                </a:extLst>
              </p:cNvPr>
              <p:cNvSpPr>
                <a:spLocks noChangeArrowheads="1"/>
              </p:cNvSpPr>
              <p:nvPr/>
            </p:nvSpPr>
            <p:spPr bwMode="auto">
              <a:xfrm>
                <a:off x="5645741" y="4968192"/>
                <a:ext cx="42484" cy="4248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algn="ctr" defTabSz="896364" fontAlgn="base">
                  <a:defRPr/>
                </a:pPr>
                <a:endParaRPr lang="en-US" sz="1667">
                  <a:solidFill>
                    <a:srgbClr val="50505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40" name="Rectangle 865">
                <a:extLst>
                  <a:ext uri="{FF2B5EF4-FFF2-40B4-BE49-F238E27FC236}">
                    <a16:creationId xmlns:a16="http://schemas.microsoft.com/office/drawing/2014/main" id="{25EE285A-7CE5-406E-9513-12E422A13C1A}"/>
                  </a:ext>
                </a:extLst>
              </p:cNvPr>
              <p:cNvSpPr>
                <a:spLocks noChangeArrowheads="1"/>
              </p:cNvSpPr>
              <p:nvPr/>
            </p:nvSpPr>
            <p:spPr bwMode="auto">
              <a:xfrm>
                <a:off x="5645741" y="5030503"/>
                <a:ext cx="42484" cy="4390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algn="ctr" defTabSz="896364" fontAlgn="base">
                  <a:defRPr/>
                </a:pPr>
                <a:endParaRPr lang="en-US" sz="1667">
                  <a:solidFill>
                    <a:srgbClr val="50505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41" name="Rectangle 866">
                <a:extLst>
                  <a:ext uri="{FF2B5EF4-FFF2-40B4-BE49-F238E27FC236}">
                    <a16:creationId xmlns:a16="http://schemas.microsoft.com/office/drawing/2014/main" id="{D312B3D0-561C-4D57-8C27-9C6CF3562545}"/>
                  </a:ext>
                </a:extLst>
              </p:cNvPr>
              <p:cNvSpPr>
                <a:spLocks noChangeArrowheads="1"/>
              </p:cNvSpPr>
              <p:nvPr/>
            </p:nvSpPr>
            <p:spPr bwMode="auto">
              <a:xfrm>
                <a:off x="5645741" y="5094229"/>
                <a:ext cx="42484" cy="4248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algn="ctr" defTabSz="896364" fontAlgn="base">
                  <a:defRPr/>
                </a:pPr>
                <a:endParaRPr lang="en-US" sz="1667">
                  <a:solidFill>
                    <a:srgbClr val="50505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42" name="Rectangle 867">
                <a:extLst>
                  <a:ext uri="{FF2B5EF4-FFF2-40B4-BE49-F238E27FC236}">
                    <a16:creationId xmlns:a16="http://schemas.microsoft.com/office/drawing/2014/main" id="{BABA8782-F7B6-4ED4-ADE1-146CB348F077}"/>
                  </a:ext>
                </a:extLst>
              </p:cNvPr>
              <p:cNvSpPr>
                <a:spLocks noChangeArrowheads="1"/>
              </p:cNvSpPr>
              <p:nvPr/>
            </p:nvSpPr>
            <p:spPr bwMode="auto">
              <a:xfrm>
                <a:off x="5645741" y="5157955"/>
                <a:ext cx="42484" cy="4248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algn="ctr" defTabSz="896364" fontAlgn="base">
                  <a:defRPr/>
                </a:pPr>
                <a:endParaRPr lang="en-US" sz="1667">
                  <a:solidFill>
                    <a:srgbClr val="50505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43" name="Oval 868">
                <a:extLst>
                  <a:ext uri="{FF2B5EF4-FFF2-40B4-BE49-F238E27FC236}">
                    <a16:creationId xmlns:a16="http://schemas.microsoft.com/office/drawing/2014/main" id="{AEBE236D-54FA-44B1-9E32-74A4BD5644F0}"/>
                  </a:ext>
                </a:extLst>
              </p:cNvPr>
              <p:cNvSpPr>
                <a:spLocks noChangeArrowheads="1"/>
              </p:cNvSpPr>
              <p:nvPr/>
            </p:nvSpPr>
            <p:spPr bwMode="auto">
              <a:xfrm>
                <a:off x="5773195" y="5136714"/>
                <a:ext cx="42484" cy="4248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algn="ctr" defTabSz="896364" fontAlgn="base">
                  <a:defRPr/>
                </a:pPr>
                <a:endParaRPr lang="en-US" sz="1667">
                  <a:solidFill>
                    <a:srgbClr val="50505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44" name="Freeform 869">
                <a:extLst>
                  <a:ext uri="{FF2B5EF4-FFF2-40B4-BE49-F238E27FC236}">
                    <a16:creationId xmlns:a16="http://schemas.microsoft.com/office/drawing/2014/main" id="{BD42DCC5-87FA-4151-A6E5-6EE16C38A7D9}"/>
                  </a:ext>
                </a:extLst>
              </p:cNvPr>
              <p:cNvSpPr>
                <a:spLocks/>
              </p:cNvSpPr>
              <p:nvPr/>
            </p:nvSpPr>
            <p:spPr bwMode="auto">
              <a:xfrm>
                <a:off x="5761866" y="5126800"/>
                <a:ext cx="63726" cy="94882"/>
              </a:xfrm>
              <a:custGeom>
                <a:avLst/>
                <a:gdLst>
                  <a:gd name="T0" fmla="*/ 61 w 61"/>
                  <a:gd name="T1" fmla="*/ 30 h 91"/>
                  <a:gd name="T2" fmla="*/ 30 w 61"/>
                  <a:gd name="T3" fmla="*/ 0 h 91"/>
                  <a:gd name="T4" fmla="*/ 0 w 61"/>
                  <a:gd name="T5" fmla="*/ 30 h 91"/>
                  <a:gd name="T6" fmla="*/ 20 w 61"/>
                  <a:gd name="T7" fmla="*/ 59 h 91"/>
                  <a:gd name="T8" fmla="*/ 20 w 61"/>
                  <a:gd name="T9" fmla="*/ 91 h 91"/>
                  <a:gd name="T10" fmla="*/ 41 w 61"/>
                  <a:gd name="T11" fmla="*/ 91 h 91"/>
                  <a:gd name="T12" fmla="*/ 41 w 61"/>
                  <a:gd name="T13" fmla="*/ 59 h 91"/>
                  <a:gd name="T14" fmla="*/ 61 w 61"/>
                  <a:gd name="T15" fmla="*/ 30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91">
                    <a:moveTo>
                      <a:pt x="61" y="30"/>
                    </a:moveTo>
                    <a:cubicBezTo>
                      <a:pt x="61" y="14"/>
                      <a:pt x="47" y="0"/>
                      <a:pt x="30" y="0"/>
                    </a:cubicBezTo>
                    <a:cubicBezTo>
                      <a:pt x="14" y="0"/>
                      <a:pt x="0" y="14"/>
                      <a:pt x="0" y="30"/>
                    </a:cubicBezTo>
                    <a:cubicBezTo>
                      <a:pt x="0" y="44"/>
                      <a:pt x="9" y="55"/>
                      <a:pt x="20" y="59"/>
                    </a:cubicBezTo>
                    <a:cubicBezTo>
                      <a:pt x="20" y="91"/>
                      <a:pt x="20" y="91"/>
                      <a:pt x="20" y="91"/>
                    </a:cubicBezTo>
                    <a:cubicBezTo>
                      <a:pt x="41" y="91"/>
                      <a:pt x="41" y="91"/>
                      <a:pt x="41" y="91"/>
                    </a:cubicBezTo>
                    <a:cubicBezTo>
                      <a:pt x="41" y="59"/>
                      <a:pt x="41" y="59"/>
                      <a:pt x="41" y="59"/>
                    </a:cubicBezTo>
                    <a:cubicBezTo>
                      <a:pt x="52" y="55"/>
                      <a:pt x="61" y="44"/>
                      <a:pt x="61" y="3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algn="ctr" defTabSz="896364" fontAlgn="base">
                  <a:defRPr/>
                </a:pPr>
                <a:endParaRPr lang="en-US" sz="1667">
                  <a:solidFill>
                    <a:srgbClr val="50505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45" name="Oval 870">
                <a:extLst>
                  <a:ext uri="{FF2B5EF4-FFF2-40B4-BE49-F238E27FC236}">
                    <a16:creationId xmlns:a16="http://schemas.microsoft.com/office/drawing/2014/main" id="{75EB54E2-4BF9-47AB-80D3-E106DDFD3013}"/>
                  </a:ext>
                </a:extLst>
              </p:cNvPr>
              <p:cNvSpPr>
                <a:spLocks noChangeArrowheads="1"/>
              </p:cNvSpPr>
              <p:nvPr/>
            </p:nvSpPr>
            <p:spPr bwMode="auto">
              <a:xfrm>
                <a:off x="5783107" y="5146626"/>
                <a:ext cx="22658" cy="2265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algn="ctr" defTabSz="896364" fontAlgn="base">
                  <a:defRPr/>
                </a:pPr>
                <a:endParaRPr lang="en-US" sz="1667">
                  <a:solidFill>
                    <a:srgbClr val="505050"/>
                  </a:solidFill>
                  <a:latin typeface="Open Sans" panose="020B0606030504020204" pitchFamily="34" charset="0"/>
                  <a:ea typeface="Open Sans" panose="020B0606030504020204" pitchFamily="34" charset="0"/>
                  <a:cs typeface="Open Sans" panose="020B0606030504020204" pitchFamily="34" charset="0"/>
                </a:endParaRPr>
              </a:p>
            </p:txBody>
          </p:sp>
        </p:grpSp>
      </p:grpSp>
      <p:sp>
        <p:nvSpPr>
          <p:cNvPr id="158" name="Rectangle 157">
            <a:extLst>
              <a:ext uri="{FF2B5EF4-FFF2-40B4-BE49-F238E27FC236}">
                <a16:creationId xmlns:a16="http://schemas.microsoft.com/office/drawing/2014/main" id="{06783691-10CC-46C8-A334-79BF882EDEB5}"/>
              </a:ext>
            </a:extLst>
          </p:cNvPr>
          <p:cNvSpPr/>
          <p:nvPr/>
        </p:nvSpPr>
        <p:spPr bwMode="auto">
          <a:xfrm>
            <a:off x="7739530" y="1451039"/>
            <a:ext cx="1250399" cy="20759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Open Sans" panose="020B0606030504020204" pitchFamily="34" charset="0"/>
              <a:ea typeface="Open Sans" panose="020B0606030504020204" pitchFamily="34" charset="0"/>
              <a:cs typeface="Open Sans" panose="020B0606030504020204" pitchFamily="34" charset="0"/>
            </a:endParaRPr>
          </a:p>
        </p:txBody>
      </p:sp>
      <p:sp>
        <p:nvSpPr>
          <p:cNvPr id="173" name="Title 18">
            <a:extLst>
              <a:ext uri="{FF2B5EF4-FFF2-40B4-BE49-F238E27FC236}">
                <a16:creationId xmlns:a16="http://schemas.microsoft.com/office/drawing/2014/main" id="{1E94C27B-EDA4-43C9-825B-AE18E84393C8}"/>
              </a:ext>
            </a:extLst>
          </p:cNvPr>
          <p:cNvSpPr txBox="1">
            <a:spLocks/>
          </p:cNvSpPr>
          <p:nvPr/>
        </p:nvSpPr>
        <p:spPr>
          <a:xfrm>
            <a:off x="849757" y="283458"/>
            <a:ext cx="11017251" cy="67710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719">
              <a:defRPr/>
            </a:pPr>
            <a:r>
              <a:rPr lang="en-US" sz="4400" spc="-51" dirty="0">
                <a:gradFill>
                  <a:gsLst>
                    <a:gs pos="1250">
                      <a:srgbClr val="FFFFFF"/>
                    </a:gs>
                    <a:gs pos="100000">
                      <a:srgbClr val="FFFFFF"/>
                    </a:gs>
                  </a:gsLst>
                  <a:lin ang="5400000" scaled="0"/>
                </a:gradFill>
                <a:latin typeface="Open Sans" panose="020B0606030504020204" pitchFamily="34" charset="0"/>
                <a:ea typeface="Open Sans" panose="020B0606030504020204" pitchFamily="34" charset="0"/>
                <a:cs typeface="Open Sans" panose="020B0606030504020204" pitchFamily="34" charset="0"/>
              </a:rPr>
              <a:t>.NET – A unified development platform</a:t>
            </a:r>
          </a:p>
        </p:txBody>
      </p:sp>
      <p:grpSp>
        <p:nvGrpSpPr>
          <p:cNvPr id="7" name="Group 6">
            <a:extLst>
              <a:ext uri="{FF2B5EF4-FFF2-40B4-BE49-F238E27FC236}">
                <a16:creationId xmlns:a16="http://schemas.microsoft.com/office/drawing/2014/main" id="{68AC0656-019F-4EEE-B521-2DFCBB4355D5}"/>
              </a:ext>
            </a:extLst>
          </p:cNvPr>
          <p:cNvGrpSpPr/>
          <p:nvPr/>
        </p:nvGrpSpPr>
        <p:grpSpPr>
          <a:xfrm>
            <a:off x="778178" y="3445680"/>
            <a:ext cx="7636839" cy="164323"/>
            <a:chOff x="1221499" y="3432429"/>
            <a:chExt cx="7636839" cy="164322"/>
          </a:xfrm>
        </p:grpSpPr>
        <p:sp>
          <p:nvSpPr>
            <p:cNvPr id="147" name="Oval 146">
              <a:extLst>
                <a:ext uri="{FF2B5EF4-FFF2-40B4-BE49-F238E27FC236}">
                  <a16:creationId xmlns:a16="http://schemas.microsoft.com/office/drawing/2014/main" id="{204E562A-99D5-4C0A-95F1-26EF41BCF5C3}"/>
                </a:ext>
                <a:ext uri="{C183D7F6-B498-43B3-948B-1728B52AA6E4}">
                  <adec:decorative xmlns:adec="http://schemas.microsoft.com/office/drawing/2017/decorative" val="1"/>
                </a:ext>
              </a:extLst>
            </p:cNvPr>
            <p:cNvSpPr/>
            <p:nvPr/>
          </p:nvSpPr>
          <p:spPr bwMode="auto">
            <a:xfrm rot="16200000">
              <a:off x="1221499" y="3455558"/>
              <a:ext cx="141193" cy="141193"/>
            </a:xfrm>
            <a:prstGeom prst="ellipse">
              <a:avLst/>
            </a:prstGeom>
            <a:solidFill>
              <a:srgbClr val="4FE4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algn="ctr" defTabSz="878419" fontAlgn="base">
                <a:spcBef>
                  <a:spcPct val="0"/>
                </a:spcBef>
                <a:spcAft>
                  <a:spcPct val="0"/>
                </a:spcAft>
                <a:defRPr/>
              </a:pPr>
              <a:endParaRPr lang="en-US" sz="1884">
                <a:gradFill>
                  <a:gsLst>
                    <a:gs pos="0">
                      <a:srgbClr val="FFFFFF"/>
                    </a:gs>
                    <a:gs pos="100000">
                      <a:srgbClr val="FFFFFF"/>
                    </a:gs>
                  </a:gsLst>
                  <a:lin ang="5400000" scaled="0"/>
                </a:gradFill>
                <a:latin typeface="Open Sans" panose="020B0606030504020204" pitchFamily="34" charset="0"/>
                <a:ea typeface="Open Sans" panose="020B0606030504020204" pitchFamily="34" charset="0"/>
                <a:cs typeface="Open Sans" panose="020B0606030504020204" pitchFamily="34" charset="0"/>
              </a:endParaRPr>
            </a:p>
          </p:txBody>
        </p:sp>
        <p:sp>
          <p:nvSpPr>
            <p:cNvPr id="154" name="Oval 153">
              <a:extLst>
                <a:ext uri="{FF2B5EF4-FFF2-40B4-BE49-F238E27FC236}">
                  <a16:creationId xmlns:a16="http://schemas.microsoft.com/office/drawing/2014/main" id="{B8E17A20-E763-475A-B3DA-9C272B394837}"/>
                </a:ext>
                <a:ext uri="{C183D7F6-B498-43B3-948B-1728B52AA6E4}">
                  <adec:decorative xmlns:adec="http://schemas.microsoft.com/office/drawing/2017/decorative" val="1"/>
                </a:ext>
              </a:extLst>
            </p:cNvPr>
            <p:cNvSpPr/>
            <p:nvPr/>
          </p:nvSpPr>
          <p:spPr bwMode="auto">
            <a:xfrm rot="16200000">
              <a:off x="2491796" y="3432429"/>
              <a:ext cx="141193" cy="141193"/>
            </a:xfrm>
            <a:prstGeom prst="ellipse">
              <a:avLst/>
            </a:prstGeom>
            <a:solidFill>
              <a:srgbClr val="4FE4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algn="ctr" defTabSz="878419" fontAlgn="base">
                <a:spcBef>
                  <a:spcPct val="0"/>
                </a:spcBef>
                <a:spcAft>
                  <a:spcPct val="0"/>
                </a:spcAft>
                <a:defRPr/>
              </a:pPr>
              <a:endParaRPr lang="en-US" sz="1884">
                <a:gradFill>
                  <a:gsLst>
                    <a:gs pos="0">
                      <a:srgbClr val="FFFFFF"/>
                    </a:gs>
                    <a:gs pos="100000">
                      <a:srgbClr val="FFFFFF"/>
                    </a:gs>
                  </a:gsLst>
                  <a:lin ang="5400000" scaled="0"/>
                </a:gradFill>
                <a:latin typeface="Open Sans" panose="020B0606030504020204" pitchFamily="34" charset="0"/>
                <a:ea typeface="Open Sans" panose="020B0606030504020204" pitchFamily="34" charset="0"/>
                <a:cs typeface="Open Sans" panose="020B0606030504020204" pitchFamily="34" charset="0"/>
              </a:endParaRPr>
            </a:p>
          </p:txBody>
        </p:sp>
        <p:sp>
          <p:nvSpPr>
            <p:cNvPr id="156" name="Oval 155">
              <a:extLst>
                <a:ext uri="{FF2B5EF4-FFF2-40B4-BE49-F238E27FC236}">
                  <a16:creationId xmlns:a16="http://schemas.microsoft.com/office/drawing/2014/main" id="{6D07736B-2A1E-4572-BF21-AFC0C7D56D28}"/>
                </a:ext>
                <a:ext uri="{C183D7F6-B498-43B3-948B-1728B52AA6E4}">
                  <adec:decorative xmlns:adec="http://schemas.microsoft.com/office/drawing/2017/decorative" val="1"/>
                </a:ext>
              </a:extLst>
            </p:cNvPr>
            <p:cNvSpPr/>
            <p:nvPr/>
          </p:nvSpPr>
          <p:spPr bwMode="auto">
            <a:xfrm rot="16200000">
              <a:off x="3734173" y="3436669"/>
              <a:ext cx="141193" cy="141193"/>
            </a:xfrm>
            <a:prstGeom prst="ellipse">
              <a:avLst/>
            </a:prstGeom>
            <a:solidFill>
              <a:srgbClr val="4FE4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algn="ctr" defTabSz="878419" fontAlgn="base">
                <a:spcBef>
                  <a:spcPct val="0"/>
                </a:spcBef>
                <a:spcAft>
                  <a:spcPct val="0"/>
                </a:spcAft>
                <a:defRPr/>
              </a:pPr>
              <a:endParaRPr lang="en-US" sz="1884">
                <a:gradFill>
                  <a:gsLst>
                    <a:gs pos="0">
                      <a:srgbClr val="FFFFFF"/>
                    </a:gs>
                    <a:gs pos="100000">
                      <a:srgbClr val="FFFFFF"/>
                    </a:gs>
                  </a:gsLst>
                  <a:lin ang="5400000" scaled="0"/>
                </a:gradFill>
                <a:latin typeface="Open Sans" panose="020B0606030504020204" pitchFamily="34" charset="0"/>
                <a:ea typeface="Open Sans" panose="020B0606030504020204" pitchFamily="34" charset="0"/>
                <a:cs typeface="Open Sans" panose="020B0606030504020204" pitchFamily="34" charset="0"/>
              </a:endParaRPr>
            </a:p>
          </p:txBody>
        </p:sp>
        <p:sp>
          <p:nvSpPr>
            <p:cNvPr id="157" name="Oval 156">
              <a:extLst>
                <a:ext uri="{FF2B5EF4-FFF2-40B4-BE49-F238E27FC236}">
                  <a16:creationId xmlns:a16="http://schemas.microsoft.com/office/drawing/2014/main" id="{F528D008-001C-43F4-A232-87502D2859D0}"/>
                </a:ext>
                <a:ext uri="{C183D7F6-B498-43B3-948B-1728B52AA6E4}">
                  <adec:decorative xmlns:adec="http://schemas.microsoft.com/office/drawing/2017/decorative" val="1"/>
                </a:ext>
              </a:extLst>
            </p:cNvPr>
            <p:cNvSpPr/>
            <p:nvPr/>
          </p:nvSpPr>
          <p:spPr bwMode="auto">
            <a:xfrm rot="16200000">
              <a:off x="4977748" y="3441786"/>
              <a:ext cx="141193" cy="141193"/>
            </a:xfrm>
            <a:prstGeom prst="ellipse">
              <a:avLst/>
            </a:prstGeom>
            <a:solidFill>
              <a:srgbClr val="4FE4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algn="ctr" defTabSz="878419" fontAlgn="base">
                <a:spcBef>
                  <a:spcPct val="0"/>
                </a:spcBef>
                <a:spcAft>
                  <a:spcPct val="0"/>
                </a:spcAft>
                <a:defRPr/>
              </a:pPr>
              <a:endParaRPr lang="en-US" sz="1884">
                <a:gradFill>
                  <a:gsLst>
                    <a:gs pos="0">
                      <a:srgbClr val="FFFFFF"/>
                    </a:gs>
                    <a:gs pos="100000">
                      <a:srgbClr val="FFFFFF"/>
                    </a:gs>
                  </a:gsLst>
                  <a:lin ang="5400000" scaled="0"/>
                </a:gradFill>
                <a:latin typeface="Open Sans" panose="020B0606030504020204" pitchFamily="34" charset="0"/>
                <a:ea typeface="Open Sans" panose="020B0606030504020204" pitchFamily="34" charset="0"/>
                <a:cs typeface="Open Sans" panose="020B0606030504020204" pitchFamily="34" charset="0"/>
              </a:endParaRPr>
            </a:p>
          </p:txBody>
        </p:sp>
        <p:sp>
          <p:nvSpPr>
            <p:cNvPr id="159" name="Oval 158">
              <a:extLst>
                <a:ext uri="{FF2B5EF4-FFF2-40B4-BE49-F238E27FC236}">
                  <a16:creationId xmlns:a16="http://schemas.microsoft.com/office/drawing/2014/main" id="{03C6FCAC-D9EB-4377-852A-1CDB410B86B1}"/>
                </a:ext>
                <a:ext uri="{C183D7F6-B498-43B3-948B-1728B52AA6E4}">
                  <adec:decorative xmlns:adec="http://schemas.microsoft.com/office/drawing/2017/decorative" val="1"/>
                </a:ext>
              </a:extLst>
            </p:cNvPr>
            <p:cNvSpPr/>
            <p:nvPr/>
          </p:nvSpPr>
          <p:spPr bwMode="auto">
            <a:xfrm rot="16200000">
              <a:off x="6204834" y="3441437"/>
              <a:ext cx="141193" cy="141193"/>
            </a:xfrm>
            <a:prstGeom prst="ellipse">
              <a:avLst/>
            </a:prstGeom>
            <a:solidFill>
              <a:srgbClr val="4FE4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algn="ctr" defTabSz="878419" fontAlgn="base">
                <a:spcBef>
                  <a:spcPct val="0"/>
                </a:spcBef>
                <a:spcAft>
                  <a:spcPct val="0"/>
                </a:spcAft>
                <a:defRPr/>
              </a:pPr>
              <a:endParaRPr lang="en-US" sz="1884">
                <a:gradFill>
                  <a:gsLst>
                    <a:gs pos="0">
                      <a:srgbClr val="FFFFFF"/>
                    </a:gs>
                    <a:gs pos="100000">
                      <a:srgbClr val="FFFFFF"/>
                    </a:gs>
                  </a:gsLst>
                  <a:lin ang="5400000" scaled="0"/>
                </a:gradFill>
                <a:latin typeface="Open Sans" panose="020B0606030504020204" pitchFamily="34" charset="0"/>
                <a:ea typeface="Open Sans" panose="020B0606030504020204" pitchFamily="34" charset="0"/>
                <a:cs typeface="Open Sans" panose="020B0606030504020204" pitchFamily="34" charset="0"/>
              </a:endParaRPr>
            </a:p>
          </p:txBody>
        </p:sp>
        <p:sp>
          <p:nvSpPr>
            <p:cNvPr id="172" name="Oval 171">
              <a:extLst>
                <a:ext uri="{FF2B5EF4-FFF2-40B4-BE49-F238E27FC236}">
                  <a16:creationId xmlns:a16="http://schemas.microsoft.com/office/drawing/2014/main" id="{28BC7C2B-6C3A-4ED9-BBE5-AD16E1F6FADF}"/>
                </a:ext>
                <a:ext uri="{C183D7F6-B498-43B3-948B-1728B52AA6E4}">
                  <adec:decorative xmlns:adec="http://schemas.microsoft.com/office/drawing/2017/decorative" val="1"/>
                </a:ext>
              </a:extLst>
            </p:cNvPr>
            <p:cNvSpPr/>
            <p:nvPr/>
          </p:nvSpPr>
          <p:spPr bwMode="auto">
            <a:xfrm rot="16200000">
              <a:off x="7479383" y="3441718"/>
              <a:ext cx="141193" cy="141193"/>
            </a:xfrm>
            <a:prstGeom prst="ellipse">
              <a:avLst/>
            </a:prstGeom>
            <a:solidFill>
              <a:srgbClr val="4FE4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algn="ctr" defTabSz="878419" fontAlgn="base">
                <a:spcBef>
                  <a:spcPct val="0"/>
                </a:spcBef>
                <a:spcAft>
                  <a:spcPct val="0"/>
                </a:spcAft>
                <a:defRPr/>
              </a:pPr>
              <a:endParaRPr lang="en-US" sz="1884">
                <a:gradFill>
                  <a:gsLst>
                    <a:gs pos="0">
                      <a:srgbClr val="FFFFFF"/>
                    </a:gs>
                    <a:gs pos="100000">
                      <a:srgbClr val="FFFFFF"/>
                    </a:gs>
                  </a:gsLst>
                  <a:lin ang="5400000" scaled="0"/>
                </a:gradFill>
                <a:latin typeface="Open Sans" panose="020B0606030504020204" pitchFamily="34" charset="0"/>
                <a:ea typeface="Open Sans" panose="020B0606030504020204" pitchFamily="34" charset="0"/>
                <a:cs typeface="Open Sans" panose="020B0606030504020204" pitchFamily="34" charset="0"/>
              </a:endParaRPr>
            </a:p>
          </p:txBody>
        </p:sp>
        <p:sp>
          <p:nvSpPr>
            <p:cNvPr id="174" name="Oval 173">
              <a:extLst>
                <a:ext uri="{FF2B5EF4-FFF2-40B4-BE49-F238E27FC236}">
                  <a16:creationId xmlns:a16="http://schemas.microsoft.com/office/drawing/2014/main" id="{6F3C6A8C-0FB1-40D4-B563-D907E6A9FF4F}"/>
                </a:ext>
                <a:ext uri="{C183D7F6-B498-43B3-948B-1728B52AA6E4}">
                  <adec:decorative xmlns:adec="http://schemas.microsoft.com/office/drawing/2017/decorative" val="1"/>
                </a:ext>
              </a:extLst>
            </p:cNvPr>
            <p:cNvSpPr/>
            <p:nvPr/>
          </p:nvSpPr>
          <p:spPr bwMode="auto">
            <a:xfrm rot="16200000">
              <a:off x="8717145" y="3440518"/>
              <a:ext cx="141193" cy="141193"/>
            </a:xfrm>
            <a:prstGeom prst="ellipse">
              <a:avLst/>
            </a:prstGeom>
            <a:solidFill>
              <a:srgbClr val="4FE4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algn="ctr" defTabSz="878419" fontAlgn="base">
                <a:spcBef>
                  <a:spcPct val="0"/>
                </a:spcBef>
                <a:spcAft>
                  <a:spcPct val="0"/>
                </a:spcAft>
                <a:defRPr/>
              </a:pPr>
              <a:endParaRPr lang="en-US" sz="1884">
                <a:gradFill>
                  <a:gsLst>
                    <a:gs pos="0">
                      <a:srgbClr val="FFFFFF"/>
                    </a:gs>
                    <a:gs pos="100000">
                      <a:srgbClr val="FFFFFF"/>
                    </a:gs>
                  </a:gsLst>
                  <a:lin ang="5400000" scaled="0"/>
                </a:gradFill>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13" name="Group 12">
            <a:extLst>
              <a:ext uri="{FF2B5EF4-FFF2-40B4-BE49-F238E27FC236}">
                <a16:creationId xmlns:a16="http://schemas.microsoft.com/office/drawing/2014/main" id="{5AA4A6BB-BA19-4FDC-A8CC-DD03D3F0E13A}"/>
              </a:ext>
            </a:extLst>
          </p:cNvPr>
          <p:cNvGrpSpPr/>
          <p:nvPr/>
        </p:nvGrpSpPr>
        <p:grpSpPr>
          <a:xfrm>
            <a:off x="8552371" y="955466"/>
            <a:ext cx="2375341" cy="4734929"/>
            <a:chOff x="8552370" y="955464"/>
            <a:chExt cx="2375341" cy="4734929"/>
          </a:xfrm>
        </p:grpSpPr>
        <p:sp>
          <p:nvSpPr>
            <p:cNvPr id="18" name="TextBox 17">
              <a:extLst>
                <a:ext uri="{FF2B5EF4-FFF2-40B4-BE49-F238E27FC236}">
                  <a16:creationId xmlns:a16="http://schemas.microsoft.com/office/drawing/2014/main" id="{721AFBB9-F8A0-46EF-B82C-1E083ABF7C76}"/>
                </a:ext>
              </a:extLst>
            </p:cNvPr>
            <p:cNvSpPr txBox="1"/>
            <p:nvPr/>
          </p:nvSpPr>
          <p:spPr>
            <a:xfrm>
              <a:off x="8552370" y="955464"/>
              <a:ext cx="2375341" cy="604913"/>
            </a:xfrm>
            <a:prstGeom prst="rect">
              <a:avLst/>
            </a:prstGeom>
            <a:solidFill>
              <a:srgbClr val="000000">
                <a:alpha val="10196"/>
              </a:srgbClr>
            </a:solidFill>
            <a:ln>
              <a:noFill/>
            </a:ln>
          </p:spPr>
          <p:txBody>
            <a:bodyPr wrap="square" lIns="239012" tIns="191209" rIns="239012" bIns="191209"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defTabSz="914002">
                <a:defRPr/>
              </a:pPr>
              <a:r>
                <a:rPr lang="en-US" sz="1100" b="0" dirty="0">
                  <a:solidFill>
                    <a:srgbClr val="E6E6E6"/>
                  </a:solidFill>
                  <a:latin typeface="Open Sans" panose="020B0606030504020204" pitchFamily="34" charset="0"/>
                  <a:ea typeface="Open Sans" panose="020B0606030504020204" pitchFamily="34" charset="0"/>
                  <a:cs typeface="Open Sans" panose="020B0606030504020204" pitchFamily="34" charset="0"/>
                </a:rPr>
                <a:t>ECOSYSTEM</a:t>
              </a:r>
            </a:p>
          </p:txBody>
        </p:sp>
        <p:pic>
          <p:nvPicPr>
            <p:cNvPr id="22" name="Graphic 21">
              <a:extLst>
                <a:ext uri="{FF2B5EF4-FFF2-40B4-BE49-F238E27FC236}">
                  <a16:creationId xmlns:a16="http://schemas.microsoft.com/office/drawing/2014/main" id="{C5D46EC7-1AEE-4F0D-8F5F-EDA4C1683F08}"/>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359455" y="1562207"/>
              <a:ext cx="775367" cy="775367"/>
            </a:xfrm>
            <a:prstGeom prst="rect">
              <a:avLst/>
            </a:prstGeom>
          </p:spPr>
        </p:pic>
        <p:sp>
          <p:nvSpPr>
            <p:cNvPr id="23" name="TextBox 22">
              <a:extLst>
                <a:ext uri="{FF2B5EF4-FFF2-40B4-BE49-F238E27FC236}">
                  <a16:creationId xmlns:a16="http://schemas.microsoft.com/office/drawing/2014/main" id="{DAF7E942-8775-4E8E-AA66-520FD919D55A}"/>
                </a:ext>
              </a:extLst>
            </p:cNvPr>
            <p:cNvSpPr txBox="1"/>
            <p:nvPr/>
          </p:nvSpPr>
          <p:spPr>
            <a:xfrm>
              <a:off x="9090595" y="2320814"/>
              <a:ext cx="1313085" cy="509619"/>
            </a:xfrm>
            <a:prstGeom prst="rect">
              <a:avLst/>
            </a:prstGeom>
            <a:noFill/>
            <a:ln>
              <a:noFill/>
            </a:ln>
          </p:spPr>
          <p:txBody>
            <a:bodyPr wrap="square" lIns="117157" tIns="183765" rIns="117157" bIns="183765" rtlCol="0">
              <a:spAutoFit/>
            </a:bodyPr>
            <a:lstStyle/>
            <a:p>
              <a:pPr algn="ctr" defTabSz="861044">
                <a:lnSpc>
                  <a:spcPct val="90000"/>
                </a:lnSpc>
                <a:defRPr/>
              </a:pPr>
              <a:r>
                <a:rPr lang="en-US" sz="1000" b="1" kern="0">
                  <a:solidFill>
                    <a:srgbClr val="E6E6E6"/>
                  </a:solidFill>
                  <a:latin typeface="Open Sans" panose="020B0606030504020204" pitchFamily="34" charset="0"/>
                  <a:ea typeface="Open Sans" panose="020B0606030504020204" pitchFamily="34" charset="0"/>
                  <a:cs typeface="Open Sans" panose="020B0606030504020204" pitchFamily="34" charset="0"/>
                </a:rPr>
                <a:t>NuGet</a:t>
              </a:r>
            </a:p>
          </p:txBody>
        </p:sp>
        <p:pic>
          <p:nvPicPr>
            <p:cNvPr id="14" name="Graphic 13">
              <a:extLst>
                <a:ext uri="{FF2B5EF4-FFF2-40B4-BE49-F238E27FC236}">
                  <a16:creationId xmlns:a16="http://schemas.microsoft.com/office/drawing/2014/main" id="{64220D20-9CE6-410E-839C-A0AA56EB3F56}"/>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9481726" y="2967572"/>
              <a:ext cx="571834" cy="571834"/>
            </a:xfrm>
            <a:prstGeom prst="rect">
              <a:avLst/>
            </a:prstGeom>
          </p:spPr>
        </p:pic>
        <p:sp>
          <p:nvSpPr>
            <p:cNvPr id="19" name="TextBox 18">
              <a:extLst>
                <a:ext uri="{FF2B5EF4-FFF2-40B4-BE49-F238E27FC236}">
                  <a16:creationId xmlns:a16="http://schemas.microsoft.com/office/drawing/2014/main" id="{40A0BADF-27B4-43CB-B267-949EFE68C6FC}"/>
                </a:ext>
              </a:extLst>
            </p:cNvPr>
            <p:cNvSpPr txBox="1"/>
            <p:nvPr/>
          </p:nvSpPr>
          <p:spPr>
            <a:xfrm>
              <a:off x="9111101" y="3641678"/>
              <a:ext cx="1313085" cy="509619"/>
            </a:xfrm>
            <a:prstGeom prst="rect">
              <a:avLst/>
            </a:prstGeom>
            <a:noFill/>
            <a:ln>
              <a:noFill/>
            </a:ln>
          </p:spPr>
          <p:txBody>
            <a:bodyPr wrap="square" lIns="117157" tIns="183765" rIns="117157" bIns="183765" rtlCol="0">
              <a:spAutoFit/>
            </a:bodyPr>
            <a:lstStyle/>
            <a:p>
              <a:pPr algn="ctr" defTabSz="861044">
                <a:lnSpc>
                  <a:spcPct val="90000"/>
                </a:lnSpc>
                <a:defRPr/>
              </a:pPr>
              <a:r>
                <a:rPr lang="en-US" sz="1000" b="1" kern="0">
                  <a:solidFill>
                    <a:srgbClr val="E6E6E6"/>
                  </a:solidFill>
                  <a:latin typeface="Open Sans" panose="020B0606030504020204" pitchFamily="34" charset="0"/>
                  <a:ea typeface="Open Sans" panose="020B0606030504020204" pitchFamily="34" charset="0"/>
                  <a:cs typeface="Open Sans" panose="020B0606030504020204" pitchFamily="34" charset="0"/>
                </a:rPr>
                <a:t>GitHub</a:t>
              </a:r>
            </a:p>
          </p:txBody>
        </p:sp>
        <p:pic>
          <p:nvPicPr>
            <p:cNvPr id="24" name="Graphic 23" descr="Solar system with solid fill">
              <a:extLst>
                <a:ext uri="{FF2B5EF4-FFF2-40B4-BE49-F238E27FC236}">
                  <a16:creationId xmlns:a16="http://schemas.microsoft.com/office/drawing/2014/main" id="{AB3D9418-5002-4E90-A28D-72F4623AA644}"/>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9359455" y="4167726"/>
              <a:ext cx="875707" cy="875707"/>
            </a:xfrm>
            <a:prstGeom prst="rect">
              <a:avLst/>
            </a:prstGeom>
          </p:spPr>
        </p:pic>
        <p:sp>
          <p:nvSpPr>
            <p:cNvPr id="25" name="TextBox 24">
              <a:extLst>
                <a:ext uri="{FF2B5EF4-FFF2-40B4-BE49-F238E27FC236}">
                  <a16:creationId xmlns:a16="http://schemas.microsoft.com/office/drawing/2014/main" id="{ABAA1CE8-44ED-4964-9F5E-9CA279408572}"/>
                </a:ext>
              </a:extLst>
            </p:cNvPr>
            <p:cNvSpPr txBox="1"/>
            <p:nvPr/>
          </p:nvSpPr>
          <p:spPr>
            <a:xfrm>
              <a:off x="9111101" y="4903775"/>
              <a:ext cx="1313085" cy="786618"/>
            </a:xfrm>
            <a:prstGeom prst="rect">
              <a:avLst/>
            </a:prstGeom>
            <a:noFill/>
            <a:ln>
              <a:noFill/>
            </a:ln>
          </p:spPr>
          <p:txBody>
            <a:bodyPr wrap="square" lIns="117157" tIns="183765" rIns="117157" bIns="183765" rtlCol="0">
              <a:spAutoFit/>
            </a:bodyPr>
            <a:lstStyle/>
            <a:p>
              <a:pPr algn="ctr" defTabSz="861044">
                <a:lnSpc>
                  <a:spcPct val="90000"/>
                </a:lnSpc>
                <a:defRPr/>
              </a:pPr>
              <a:r>
                <a:rPr lang="en-US" sz="1000" b="1" kern="0" dirty="0">
                  <a:solidFill>
                    <a:srgbClr val="E6E6E6"/>
                  </a:solidFill>
                  <a:latin typeface="Open Sans" panose="020B0606030504020204" pitchFamily="34" charset="0"/>
                  <a:ea typeface="Open Sans" panose="020B0606030504020204" pitchFamily="34" charset="0"/>
                  <a:cs typeface="Open Sans" panose="020B0606030504020204" pitchFamily="34" charset="0"/>
                </a:rPr>
                <a:t>Components, tools, library vendors</a:t>
              </a:r>
            </a:p>
          </p:txBody>
        </p:sp>
      </p:grpSp>
    </p:spTree>
    <p:extLst>
      <p:ext uri="{BB962C8B-B14F-4D97-AF65-F5344CB8AC3E}">
        <p14:creationId xmlns:p14="http://schemas.microsoft.com/office/powerpoint/2010/main" val="2116480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fade">
                                      <p:cBhvr>
                                        <p:cTn id="11" dur="500"/>
                                        <p:tgtEl>
                                          <p:spTgt spid="21"/>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fade">
                                      <p:cBhvr>
                                        <p:cTn id="23"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Graphic 31" descr="Smart Phone with solid fill">
            <a:extLst>
              <a:ext uri="{FF2B5EF4-FFF2-40B4-BE49-F238E27FC236}">
                <a16:creationId xmlns:a16="http://schemas.microsoft.com/office/drawing/2014/main" id="{1334854A-F2ED-47A0-BF6F-8B3F698D9C4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778639" y="2737429"/>
            <a:ext cx="2064696" cy="1983248"/>
          </a:xfrm>
          <a:prstGeom prst="rect">
            <a:avLst/>
          </a:prstGeom>
        </p:spPr>
      </p:pic>
      <p:pic>
        <p:nvPicPr>
          <p:cNvPr id="29" name="Picture 28">
            <a:extLst>
              <a:ext uri="{FF2B5EF4-FFF2-40B4-BE49-F238E27FC236}">
                <a16:creationId xmlns:a16="http://schemas.microsoft.com/office/drawing/2014/main" id="{ECBBA70F-805C-4BF9-AECD-2A4BA0C674EC}"/>
              </a:ext>
            </a:extLst>
          </p:cNvPr>
          <p:cNvPicPr>
            <a:picLocks noChangeAspect="1"/>
          </p:cNvPicPr>
          <p:nvPr/>
        </p:nvPicPr>
        <p:blipFill>
          <a:blip r:embed="rId4"/>
          <a:stretch>
            <a:fillRect/>
          </a:stretch>
        </p:blipFill>
        <p:spPr>
          <a:xfrm>
            <a:off x="8004706" y="3307145"/>
            <a:ext cx="521230" cy="708087"/>
          </a:xfrm>
          <a:prstGeom prst="rect">
            <a:avLst/>
          </a:prstGeom>
        </p:spPr>
      </p:pic>
      <p:pic>
        <p:nvPicPr>
          <p:cNvPr id="30" name="Graphic 29" descr="Smart Phone outline">
            <a:extLst>
              <a:ext uri="{FF2B5EF4-FFF2-40B4-BE49-F238E27FC236}">
                <a16:creationId xmlns:a16="http://schemas.microsoft.com/office/drawing/2014/main" id="{A9EBCC57-3615-4A5C-A4C9-0873156B631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335224" y="2650574"/>
            <a:ext cx="1860195" cy="2070103"/>
          </a:xfrm>
          <a:prstGeom prst="rect">
            <a:avLst/>
          </a:prstGeom>
        </p:spPr>
      </p:pic>
      <p:pic>
        <p:nvPicPr>
          <p:cNvPr id="28" name="Graphic 27" descr="Laptop with solid fill">
            <a:extLst>
              <a:ext uri="{FF2B5EF4-FFF2-40B4-BE49-F238E27FC236}">
                <a16:creationId xmlns:a16="http://schemas.microsoft.com/office/drawing/2014/main" id="{240183AA-7FF3-4715-A0AD-4F6E04F29C4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335270" y="2389410"/>
            <a:ext cx="2782696" cy="2782696"/>
          </a:xfrm>
          <a:prstGeom prst="rect">
            <a:avLst/>
          </a:prstGeom>
        </p:spPr>
      </p:pic>
      <p:grpSp>
        <p:nvGrpSpPr>
          <p:cNvPr id="21" name="Group 42">
            <a:extLst>
              <a:ext uri="{FF2B5EF4-FFF2-40B4-BE49-F238E27FC236}">
                <a16:creationId xmlns:a16="http://schemas.microsoft.com/office/drawing/2014/main" id="{63064C47-4B62-4975-B6FC-DEB83EF39F0A}"/>
              </a:ext>
            </a:extLst>
          </p:cNvPr>
          <p:cNvGrpSpPr>
            <a:grpSpLocks noChangeAspect="1"/>
          </p:cNvGrpSpPr>
          <p:nvPr/>
        </p:nvGrpSpPr>
        <p:grpSpPr bwMode="auto">
          <a:xfrm>
            <a:off x="1547347" y="3390317"/>
            <a:ext cx="546633" cy="566667"/>
            <a:chOff x="3492" y="1769"/>
            <a:chExt cx="854" cy="864"/>
          </a:xfrm>
          <a:solidFill>
            <a:srgbClr val="FFFFFF"/>
          </a:solidFill>
        </p:grpSpPr>
        <p:sp>
          <p:nvSpPr>
            <p:cNvPr id="23" name="Freeform 43">
              <a:extLst>
                <a:ext uri="{FF2B5EF4-FFF2-40B4-BE49-F238E27FC236}">
                  <a16:creationId xmlns:a16="http://schemas.microsoft.com/office/drawing/2014/main" id="{876B7433-D092-4D4B-92B7-82A66F038141}"/>
                </a:ext>
              </a:extLst>
            </p:cNvPr>
            <p:cNvSpPr>
              <a:spLocks/>
            </p:cNvSpPr>
            <p:nvPr/>
          </p:nvSpPr>
          <p:spPr bwMode="auto">
            <a:xfrm>
              <a:off x="3872" y="1769"/>
              <a:ext cx="474" cy="413"/>
            </a:xfrm>
            <a:custGeom>
              <a:avLst/>
              <a:gdLst>
                <a:gd name="T0" fmla="*/ 0 w 474"/>
                <a:gd name="T1" fmla="*/ 413 h 413"/>
                <a:gd name="T2" fmla="*/ 474 w 474"/>
                <a:gd name="T3" fmla="*/ 413 h 413"/>
                <a:gd name="T4" fmla="*/ 474 w 474"/>
                <a:gd name="T5" fmla="*/ 0 h 413"/>
                <a:gd name="T6" fmla="*/ 0 w 474"/>
                <a:gd name="T7" fmla="*/ 69 h 413"/>
                <a:gd name="T8" fmla="*/ 0 w 474"/>
                <a:gd name="T9" fmla="*/ 413 h 413"/>
              </a:gdLst>
              <a:ahLst/>
              <a:cxnLst>
                <a:cxn ang="0">
                  <a:pos x="T0" y="T1"/>
                </a:cxn>
                <a:cxn ang="0">
                  <a:pos x="T2" y="T3"/>
                </a:cxn>
                <a:cxn ang="0">
                  <a:pos x="T4" y="T5"/>
                </a:cxn>
                <a:cxn ang="0">
                  <a:pos x="T6" y="T7"/>
                </a:cxn>
                <a:cxn ang="0">
                  <a:pos x="T8" y="T9"/>
                </a:cxn>
              </a:cxnLst>
              <a:rect l="0" t="0" r="r" b="b"/>
              <a:pathLst>
                <a:path w="474" h="413">
                  <a:moveTo>
                    <a:pt x="0" y="413"/>
                  </a:moveTo>
                  <a:lnTo>
                    <a:pt x="474" y="413"/>
                  </a:lnTo>
                  <a:lnTo>
                    <a:pt x="474" y="0"/>
                  </a:lnTo>
                  <a:lnTo>
                    <a:pt x="0" y="69"/>
                  </a:lnTo>
                  <a:lnTo>
                    <a:pt x="0" y="4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24" name="Freeform 44">
              <a:extLst>
                <a:ext uri="{FF2B5EF4-FFF2-40B4-BE49-F238E27FC236}">
                  <a16:creationId xmlns:a16="http://schemas.microsoft.com/office/drawing/2014/main" id="{AD1AB037-8C41-4D0E-BD34-30892B287323}"/>
                </a:ext>
              </a:extLst>
            </p:cNvPr>
            <p:cNvSpPr>
              <a:spLocks/>
            </p:cNvSpPr>
            <p:nvPr/>
          </p:nvSpPr>
          <p:spPr bwMode="auto">
            <a:xfrm>
              <a:off x="3492" y="1844"/>
              <a:ext cx="345" cy="338"/>
            </a:xfrm>
            <a:custGeom>
              <a:avLst/>
              <a:gdLst>
                <a:gd name="T0" fmla="*/ 345 w 345"/>
                <a:gd name="T1" fmla="*/ 338 h 338"/>
                <a:gd name="T2" fmla="*/ 345 w 345"/>
                <a:gd name="T3" fmla="*/ 0 h 338"/>
                <a:gd name="T4" fmla="*/ 0 w 345"/>
                <a:gd name="T5" fmla="*/ 50 h 338"/>
                <a:gd name="T6" fmla="*/ 0 w 345"/>
                <a:gd name="T7" fmla="*/ 338 h 338"/>
                <a:gd name="T8" fmla="*/ 345 w 345"/>
                <a:gd name="T9" fmla="*/ 338 h 338"/>
              </a:gdLst>
              <a:ahLst/>
              <a:cxnLst>
                <a:cxn ang="0">
                  <a:pos x="T0" y="T1"/>
                </a:cxn>
                <a:cxn ang="0">
                  <a:pos x="T2" y="T3"/>
                </a:cxn>
                <a:cxn ang="0">
                  <a:pos x="T4" y="T5"/>
                </a:cxn>
                <a:cxn ang="0">
                  <a:pos x="T6" y="T7"/>
                </a:cxn>
                <a:cxn ang="0">
                  <a:pos x="T8" y="T9"/>
                </a:cxn>
              </a:cxnLst>
              <a:rect l="0" t="0" r="r" b="b"/>
              <a:pathLst>
                <a:path w="345" h="338">
                  <a:moveTo>
                    <a:pt x="345" y="338"/>
                  </a:moveTo>
                  <a:lnTo>
                    <a:pt x="345" y="0"/>
                  </a:lnTo>
                  <a:lnTo>
                    <a:pt x="0" y="50"/>
                  </a:lnTo>
                  <a:lnTo>
                    <a:pt x="0" y="338"/>
                  </a:lnTo>
                  <a:lnTo>
                    <a:pt x="345" y="3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25" name="Freeform 45">
              <a:extLst>
                <a:ext uri="{FF2B5EF4-FFF2-40B4-BE49-F238E27FC236}">
                  <a16:creationId xmlns:a16="http://schemas.microsoft.com/office/drawing/2014/main" id="{844C8C1E-7909-4737-BCB8-4159CD6BC03D}"/>
                </a:ext>
              </a:extLst>
            </p:cNvPr>
            <p:cNvSpPr>
              <a:spLocks/>
            </p:cNvSpPr>
            <p:nvPr/>
          </p:nvSpPr>
          <p:spPr bwMode="auto">
            <a:xfrm>
              <a:off x="3492" y="2214"/>
              <a:ext cx="345" cy="345"/>
            </a:xfrm>
            <a:custGeom>
              <a:avLst/>
              <a:gdLst>
                <a:gd name="T0" fmla="*/ 345 w 345"/>
                <a:gd name="T1" fmla="*/ 0 h 345"/>
                <a:gd name="T2" fmla="*/ 0 w 345"/>
                <a:gd name="T3" fmla="*/ 0 h 345"/>
                <a:gd name="T4" fmla="*/ 0 w 345"/>
                <a:gd name="T5" fmla="*/ 294 h 345"/>
                <a:gd name="T6" fmla="*/ 345 w 345"/>
                <a:gd name="T7" fmla="*/ 345 h 345"/>
                <a:gd name="T8" fmla="*/ 345 w 345"/>
                <a:gd name="T9" fmla="*/ 0 h 345"/>
              </a:gdLst>
              <a:ahLst/>
              <a:cxnLst>
                <a:cxn ang="0">
                  <a:pos x="T0" y="T1"/>
                </a:cxn>
                <a:cxn ang="0">
                  <a:pos x="T2" y="T3"/>
                </a:cxn>
                <a:cxn ang="0">
                  <a:pos x="T4" y="T5"/>
                </a:cxn>
                <a:cxn ang="0">
                  <a:pos x="T6" y="T7"/>
                </a:cxn>
                <a:cxn ang="0">
                  <a:pos x="T8" y="T9"/>
                </a:cxn>
              </a:cxnLst>
              <a:rect l="0" t="0" r="r" b="b"/>
              <a:pathLst>
                <a:path w="345" h="345">
                  <a:moveTo>
                    <a:pt x="345" y="0"/>
                  </a:moveTo>
                  <a:lnTo>
                    <a:pt x="0" y="0"/>
                  </a:lnTo>
                  <a:lnTo>
                    <a:pt x="0" y="294"/>
                  </a:lnTo>
                  <a:lnTo>
                    <a:pt x="345" y="345"/>
                  </a:lnTo>
                  <a:lnTo>
                    <a:pt x="3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26" name="Freeform 46">
              <a:extLst>
                <a:ext uri="{FF2B5EF4-FFF2-40B4-BE49-F238E27FC236}">
                  <a16:creationId xmlns:a16="http://schemas.microsoft.com/office/drawing/2014/main" id="{EFE8F829-5E24-4991-98A5-302E1A685C08}"/>
                </a:ext>
              </a:extLst>
            </p:cNvPr>
            <p:cNvSpPr>
              <a:spLocks/>
            </p:cNvSpPr>
            <p:nvPr/>
          </p:nvSpPr>
          <p:spPr bwMode="auto">
            <a:xfrm>
              <a:off x="3872" y="2214"/>
              <a:ext cx="474" cy="419"/>
            </a:xfrm>
            <a:custGeom>
              <a:avLst/>
              <a:gdLst>
                <a:gd name="T0" fmla="*/ 0 w 474"/>
                <a:gd name="T1" fmla="*/ 0 h 419"/>
                <a:gd name="T2" fmla="*/ 0 w 474"/>
                <a:gd name="T3" fmla="*/ 349 h 419"/>
                <a:gd name="T4" fmla="*/ 474 w 474"/>
                <a:gd name="T5" fmla="*/ 419 h 419"/>
                <a:gd name="T6" fmla="*/ 474 w 474"/>
                <a:gd name="T7" fmla="*/ 0 h 419"/>
                <a:gd name="T8" fmla="*/ 0 w 474"/>
                <a:gd name="T9" fmla="*/ 0 h 419"/>
              </a:gdLst>
              <a:ahLst/>
              <a:cxnLst>
                <a:cxn ang="0">
                  <a:pos x="T0" y="T1"/>
                </a:cxn>
                <a:cxn ang="0">
                  <a:pos x="T2" y="T3"/>
                </a:cxn>
                <a:cxn ang="0">
                  <a:pos x="T4" y="T5"/>
                </a:cxn>
                <a:cxn ang="0">
                  <a:pos x="T6" y="T7"/>
                </a:cxn>
                <a:cxn ang="0">
                  <a:pos x="T8" y="T9"/>
                </a:cxn>
              </a:cxnLst>
              <a:rect l="0" t="0" r="r" b="b"/>
              <a:pathLst>
                <a:path w="474" h="419">
                  <a:moveTo>
                    <a:pt x="0" y="0"/>
                  </a:moveTo>
                  <a:lnTo>
                    <a:pt x="0" y="349"/>
                  </a:lnTo>
                  <a:lnTo>
                    <a:pt x="474" y="419"/>
                  </a:lnTo>
                  <a:lnTo>
                    <a:pt x="474"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pic>
        <p:nvPicPr>
          <p:cNvPr id="22" name="Graphic 21" descr="Laptop outline">
            <a:extLst>
              <a:ext uri="{FF2B5EF4-FFF2-40B4-BE49-F238E27FC236}">
                <a16:creationId xmlns:a16="http://schemas.microsoft.com/office/drawing/2014/main" id="{D65E9240-3C3C-483D-938C-9381E6C1B809}"/>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33286" y="2401636"/>
            <a:ext cx="2782695" cy="2782695"/>
          </a:xfrm>
          <a:prstGeom prst="rect">
            <a:avLst/>
          </a:prstGeom>
        </p:spPr>
      </p:pic>
      <p:pic>
        <p:nvPicPr>
          <p:cNvPr id="34" name="Graphic 33" descr="Tablet outline">
            <a:extLst>
              <a:ext uri="{FF2B5EF4-FFF2-40B4-BE49-F238E27FC236}">
                <a16:creationId xmlns:a16="http://schemas.microsoft.com/office/drawing/2014/main" id="{407348AE-2EC6-416F-A212-6226BE959DC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008470" y="1436424"/>
            <a:ext cx="2594898" cy="2594898"/>
          </a:xfrm>
          <a:prstGeom prst="rect">
            <a:avLst/>
          </a:prstGeom>
        </p:spPr>
      </p:pic>
      <p:pic>
        <p:nvPicPr>
          <p:cNvPr id="36" name="Graphic 35" descr="Tablet with solid fill">
            <a:extLst>
              <a:ext uri="{FF2B5EF4-FFF2-40B4-BE49-F238E27FC236}">
                <a16:creationId xmlns:a16="http://schemas.microsoft.com/office/drawing/2014/main" id="{F74FD181-8D64-46C5-B015-72680DE435D3}"/>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9008470" y="3097407"/>
            <a:ext cx="2594898" cy="2594898"/>
          </a:xfrm>
          <a:prstGeom prst="rect">
            <a:avLst/>
          </a:prstGeom>
        </p:spPr>
      </p:pic>
      <p:pic>
        <p:nvPicPr>
          <p:cNvPr id="42" name="Picture 41">
            <a:extLst>
              <a:ext uri="{FF2B5EF4-FFF2-40B4-BE49-F238E27FC236}">
                <a16:creationId xmlns:a16="http://schemas.microsoft.com/office/drawing/2014/main" id="{1803E5AD-0EE4-4402-A923-A0563533D2FB}"/>
              </a:ext>
            </a:extLst>
          </p:cNvPr>
          <p:cNvPicPr>
            <a:picLocks noChangeAspect="1"/>
          </p:cNvPicPr>
          <p:nvPr/>
        </p:nvPicPr>
        <p:blipFill>
          <a:blip r:embed="rId4"/>
          <a:stretch>
            <a:fillRect/>
          </a:stretch>
        </p:blipFill>
        <p:spPr>
          <a:xfrm>
            <a:off x="9947871" y="3908450"/>
            <a:ext cx="716096" cy="972811"/>
          </a:xfrm>
          <a:prstGeom prst="rect">
            <a:avLst/>
          </a:prstGeom>
        </p:spPr>
      </p:pic>
      <p:pic>
        <p:nvPicPr>
          <p:cNvPr id="1026" name="Picture 2">
            <a:extLst>
              <a:ext uri="{FF2B5EF4-FFF2-40B4-BE49-F238E27FC236}">
                <a16:creationId xmlns:a16="http://schemas.microsoft.com/office/drawing/2014/main" id="{5B7F69F7-9F05-4AC2-9558-B0D09EBC4B5A}"/>
              </a:ext>
            </a:extLst>
          </p:cNvPr>
          <p:cNvPicPr>
            <a:picLocks noChangeAspect="1" noChangeArrowheads="1"/>
          </p:cNvPicPr>
          <p:nvPr/>
        </p:nvPicPr>
        <p:blipFill>
          <a:blip r:embed="rId15">
            <a:duotone>
              <a:schemeClr val="accent2">
                <a:shade val="45000"/>
                <a:satMod val="135000"/>
              </a:schemeClr>
              <a:prstClr val="white"/>
            </a:duotone>
            <a:extLst>
              <a:ext uri="{BEBA8EAE-BF5A-486C-A8C5-ECC9F3942E4B}">
                <a14:imgProps xmlns:a14="http://schemas.microsoft.com/office/drawing/2010/main">
                  <a14:imgLayer r:embed="rId16">
                    <a14:imgEffect>
                      <a14:brightnessContrast bright="100000" contrast="100000"/>
                    </a14:imgEffect>
                  </a14:imgLayer>
                </a14:imgProps>
              </a:ext>
              <a:ext uri="{28A0092B-C50C-407E-A947-70E740481C1C}">
                <a14:useLocalDpi xmlns:a14="http://schemas.microsoft.com/office/drawing/2010/main" val="0"/>
              </a:ext>
            </a:extLst>
          </a:blip>
          <a:srcRect/>
          <a:stretch>
            <a:fillRect/>
          </a:stretch>
        </p:blipFill>
        <p:spPr bwMode="auto">
          <a:xfrm>
            <a:off x="4330042" y="3245323"/>
            <a:ext cx="769909" cy="76990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Apple iOS Logo PNG Transparent &amp; SVG Vector - Freebie Supply">
            <a:extLst>
              <a:ext uri="{FF2B5EF4-FFF2-40B4-BE49-F238E27FC236}">
                <a16:creationId xmlns:a16="http://schemas.microsoft.com/office/drawing/2014/main" id="{D29D08D7-41EC-4E3F-8C3F-01F0911A41BF}"/>
              </a:ext>
            </a:extLst>
          </p:cNvPr>
          <p:cNvPicPr>
            <a:picLocks noChangeAspect="1" noChangeArrowheads="1"/>
          </p:cNvPicPr>
          <p:nvPr/>
        </p:nvPicPr>
        <p:blipFill>
          <a:blip r:embed="rId17">
            <a:biLevel thresh="25000"/>
            <a:extLst>
              <a:ext uri="{BEBA8EAE-BF5A-486C-A8C5-ECC9F3942E4B}">
                <a14:imgProps xmlns:a14="http://schemas.microsoft.com/office/drawing/2010/main">
                  <a14:imgLayer r:embed="rId18">
                    <a14:imgEffect>
                      <a14:brightnessContrast bright="100000" contrast="-100000"/>
                    </a14:imgEffect>
                  </a14:imgLayer>
                </a14:imgProps>
              </a:ext>
              <a:ext uri="{28A0092B-C50C-407E-A947-70E740481C1C}">
                <a14:useLocalDpi xmlns:a14="http://schemas.microsoft.com/office/drawing/2010/main" val="0"/>
              </a:ext>
            </a:extLst>
          </a:blip>
          <a:srcRect/>
          <a:stretch>
            <a:fillRect/>
          </a:stretch>
        </p:blipFill>
        <p:spPr bwMode="auto">
          <a:xfrm>
            <a:off x="6427859" y="3401284"/>
            <a:ext cx="745994" cy="55949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FB6AC03C-9234-4DF2-BB56-2B1EBB7C1C9B}"/>
              </a:ext>
            </a:extLst>
          </p:cNvPr>
          <p:cNvPicPr>
            <a:picLocks noChangeAspect="1" noChangeArrowheads="1"/>
          </p:cNvPicPr>
          <p:nvPr/>
        </p:nvPicPr>
        <p:blipFill>
          <a:blip r:embed="rId19">
            <a:biLevel thresh="25000"/>
            <a:extLst>
              <a:ext uri="{BEBA8EAE-BF5A-486C-A8C5-ECC9F3942E4B}">
                <a14:imgProps xmlns:a14="http://schemas.microsoft.com/office/drawing/2010/main">
                  <a14:imgLayer r:embed="rId20">
                    <a14:imgEffect>
                      <a14:brightnessContrast bright="70000" contrast="-100000"/>
                    </a14:imgEffect>
                  </a14:imgLayer>
                </a14:imgProps>
              </a:ext>
              <a:ext uri="{28A0092B-C50C-407E-A947-70E740481C1C}">
                <a14:useLocalDpi xmlns:a14="http://schemas.microsoft.com/office/drawing/2010/main" val="0"/>
              </a:ext>
            </a:extLst>
          </a:blip>
          <a:srcRect/>
          <a:stretch>
            <a:fillRect/>
          </a:stretch>
        </p:blipFill>
        <p:spPr bwMode="auto">
          <a:xfrm>
            <a:off x="9605344" y="2503997"/>
            <a:ext cx="1401149" cy="4597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32991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application, Teams&#10;&#10;Description automatically generated">
            <a:extLst>
              <a:ext uri="{FF2B5EF4-FFF2-40B4-BE49-F238E27FC236}">
                <a16:creationId xmlns:a16="http://schemas.microsoft.com/office/drawing/2014/main" id="{0FA823B1-86A2-4A3F-8713-882F23E7AEE5}"/>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9181302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7F13926-2CED-46D8-B8A0-AA531EFDAB01}"/>
              </a:ext>
            </a:extLst>
          </p:cNvPr>
          <p:cNvSpPr/>
          <p:nvPr/>
        </p:nvSpPr>
        <p:spPr>
          <a:xfrm>
            <a:off x="0" y="675906"/>
            <a:ext cx="12191999" cy="5506187"/>
          </a:xfrm>
          <a:prstGeom prst="rect">
            <a:avLst/>
          </a:prstGeom>
        </p:spPr>
        <p:txBody>
          <a:bodyPr wrap="square">
            <a:spAutoFit/>
          </a:bodyPr>
          <a:lstStyle/>
          <a:p>
            <a:pPr algn="ctr" defTabSz="914358">
              <a:lnSpc>
                <a:spcPct val="150000"/>
              </a:lnSpc>
            </a:pPr>
            <a:r>
              <a:rPr lang="en-US" sz="3200" dirty="0">
                <a:solidFill>
                  <a:srgbClr val="512BD4"/>
                </a:solidFill>
                <a:latin typeface="Segoe UI Light"/>
                <a:ea typeface="Segoe UI Symbol" panose="020B0502040204020203" pitchFamily="34" charset="0"/>
              </a:rPr>
              <a:t>An </a:t>
            </a:r>
            <a:r>
              <a:rPr lang="en-US" sz="4400" b="1" dirty="0">
                <a:solidFill>
                  <a:srgbClr val="512BD4"/>
                </a:solidFill>
                <a:latin typeface="Segoe UI Light"/>
                <a:ea typeface="Segoe UI Symbol" panose="020B0502040204020203" pitchFamily="34" charset="0"/>
              </a:rPr>
              <a:t>open-source </a:t>
            </a:r>
            <a:r>
              <a:rPr lang="en-US" sz="3200" dirty="0">
                <a:solidFill>
                  <a:srgbClr val="512BD4"/>
                </a:solidFill>
                <a:latin typeface="Segoe UI Light"/>
                <a:ea typeface="Segoe UI Symbol" panose="020B0502040204020203" pitchFamily="34" charset="0"/>
              </a:rPr>
              <a:t>app platform</a:t>
            </a:r>
          </a:p>
          <a:p>
            <a:pPr algn="ctr" defTabSz="914358">
              <a:lnSpc>
                <a:spcPct val="150000"/>
              </a:lnSpc>
            </a:pPr>
            <a:r>
              <a:rPr lang="en-US" sz="3200" dirty="0">
                <a:solidFill>
                  <a:srgbClr val="512BD4"/>
                </a:solidFill>
                <a:latin typeface="Segoe UI Light"/>
                <a:ea typeface="Segoe UI Symbol" panose="020B0502040204020203" pitchFamily="34" charset="0"/>
              </a:rPr>
              <a:t>from Microsoft for building </a:t>
            </a:r>
          </a:p>
          <a:p>
            <a:pPr algn="ctr" defTabSz="914358">
              <a:lnSpc>
                <a:spcPct val="150000"/>
              </a:lnSpc>
            </a:pPr>
            <a:r>
              <a:rPr lang="en-US" sz="4400" b="1" dirty="0">
                <a:solidFill>
                  <a:srgbClr val="512BD4"/>
                </a:solidFill>
                <a:latin typeface="Segoe UI Light"/>
                <a:ea typeface="Segoe UI Symbol" panose="020B0502040204020203" pitchFamily="34" charset="0"/>
              </a:rPr>
              <a:t>modern, performant, &amp; multi-platform </a:t>
            </a:r>
            <a:endParaRPr lang="en-US" sz="3200" b="1" dirty="0">
              <a:solidFill>
                <a:srgbClr val="512BD4"/>
              </a:solidFill>
              <a:latin typeface="Segoe UI Light"/>
              <a:ea typeface="Segoe UI Symbol" panose="020B0502040204020203" pitchFamily="34" charset="0"/>
            </a:endParaRPr>
          </a:p>
          <a:p>
            <a:pPr algn="ctr" defTabSz="914358">
              <a:lnSpc>
                <a:spcPct val="150000"/>
              </a:lnSpc>
            </a:pPr>
            <a:r>
              <a:rPr lang="en-US" sz="3200" dirty="0">
                <a:solidFill>
                  <a:srgbClr val="512BD4"/>
                </a:solidFill>
                <a:latin typeface="Segoe UI Light"/>
                <a:ea typeface="Segoe UI Symbol" panose="020B0502040204020203" pitchFamily="34" charset="0"/>
              </a:rPr>
              <a:t>iOS, Android, macOS, &amp; Windows apps</a:t>
            </a:r>
          </a:p>
          <a:p>
            <a:pPr algn="ctr" defTabSz="914358">
              <a:lnSpc>
                <a:spcPct val="150000"/>
              </a:lnSpc>
            </a:pPr>
            <a:r>
              <a:rPr lang="en-US" sz="3200" dirty="0">
                <a:solidFill>
                  <a:srgbClr val="512BD4"/>
                </a:solidFill>
                <a:latin typeface="Segoe UI Light"/>
                <a:ea typeface="Segoe UI Symbol" panose="020B0502040204020203" pitchFamily="34" charset="0"/>
              </a:rPr>
              <a:t>with </a:t>
            </a:r>
            <a:r>
              <a:rPr lang="en-US" sz="4400" b="1" dirty="0">
                <a:solidFill>
                  <a:srgbClr val="512BD4"/>
                </a:solidFill>
                <a:latin typeface="Segoe UI Light"/>
                <a:ea typeface="Segoe UI Symbol" panose="020B0502040204020203" pitchFamily="34" charset="0"/>
              </a:rPr>
              <a:t>C</a:t>
            </a:r>
            <a:r>
              <a:rPr lang="en-US" sz="4400" b="1">
                <a:solidFill>
                  <a:srgbClr val="512BD4"/>
                </a:solidFill>
                <a:latin typeface="Segoe UI Light"/>
                <a:ea typeface="Segoe UI Symbol" panose="020B0502040204020203" pitchFamily="34" charset="0"/>
              </a:rPr>
              <a:t>#</a:t>
            </a:r>
            <a:r>
              <a:rPr lang="en-US" sz="3200">
                <a:solidFill>
                  <a:srgbClr val="512BD4"/>
                </a:solidFill>
                <a:latin typeface="Segoe UI Light"/>
                <a:ea typeface="Segoe UI Symbol" panose="020B0502040204020203" pitchFamily="34" charset="0"/>
              </a:rPr>
              <a:t> and </a:t>
            </a:r>
            <a:r>
              <a:rPr lang="en-US" sz="3600" b="1" dirty="0">
                <a:solidFill>
                  <a:srgbClr val="512BD4"/>
                </a:solidFill>
                <a:latin typeface="Segoe UI Light"/>
                <a:ea typeface="Segoe UI Symbol" panose="020B0502040204020203" pitchFamily="34" charset="0"/>
              </a:rPr>
              <a:t>.NET </a:t>
            </a:r>
            <a:r>
              <a:rPr lang="en-US" sz="3200" dirty="0">
                <a:solidFill>
                  <a:srgbClr val="512BD4"/>
                </a:solidFill>
                <a:latin typeface="Segoe UI Light"/>
                <a:ea typeface="Segoe UI Symbol" panose="020B0502040204020203" pitchFamily="34" charset="0"/>
              </a:rPr>
              <a:t>from a </a:t>
            </a:r>
          </a:p>
          <a:p>
            <a:pPr algn="ctr" defTabSz="914358">
              <a:lnSpc>
                <a:spcPct val="150000"/>
              </a:lnSpc>
            </a:pPr>
            <a:r>
              <a:rPr lang="en-US" sz="4400" b="1" dirty="0">
                <a:solidFill>
                  <a:srgbClr val="512BD4"/>
                </a:solidFill>
                <a:latin typeface="Segoe UI Light"/>
                <a:ea typeface="Segoe UI Symbol" panose="020B0502040204020203" pitchFamily="34" charset="0"/>
              </a:rPr>
              <a:t>single shared codebase</a:t>
            </a:r>
            <a:r>
              <a:rPr lang="en-US" sz="3200" dirty="0">
                <a:solidFill>
                  <a:srgbClr val="512BD4"/>
                </a:solidFill>
                <a:latin typeface="Segoe UI Light"/>
                <a:ea typeface="Segoe UI Symbol" panose="020B0502040204020203" pitchFamily="34" charset="0"/>
              </a:rPr>
              <a:t>. </a:t>
            </a:r>
            <a:endParaRPr lang="en-US" sz="3600" dirty="0">
              <a:solidFill>
                <a:srgbClr val="512BD4"/>
              </a:solidFill>
              <a:latin typeface="Segoe UI Light"/>
              <a:ea typeface="Segoe UI Symbol" panose="020B0502040204020203" pitchFamily="34" charset="0"/>
            </a:endParaRPr>
          </a:p>
        </p:txBody>
      </p:sp>
    </p:spTree>
    <p:extLst>
      <p:ext uri="{BB962C8B-B14F-4D97-AF65-F5344CB8AC3E}">
        <p14:creationId xmlns:p14="http://schemas.microsoft.com/office/powerpoint/2010/main" val="2766863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02E7C0A-9D32-450D-8E12-464F2257BD10}"/>
              </a:ext>
            </a:extLst>
          </p:cNvPr>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2760899" y="3793839"/>
            <a:ext cx="660354" cy="6603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 name="Picture 7">
            <a:extLst>
              <a:ext uri="{FF2B5EF4-FFF2-40B4-BE49-F238E27FC236}">
                <a16:creationId xmlns:a16="http://schemas.microsoft.com/office/drawing/2014/main" id="{E20332C8-4F55-4481-930F-68130F151921}"/>
              </a:ext>
            </a:extLst>
          </p:cNvPr>
          <p:cNvPicPr>
            <a:picLocks noChangeAspect="1"/>
          </p:cNvPicPr>
          <p:nvPr/>
        </p:nvPicPr>
        <p:blipFill>
          <a:blip r:embed="rId4">
            <a:extLst>
              <a:ext uri="{28A0092B-C50C-407E-A947-70E740481C1C}">
                <a14:useLocalDpi xmlns:a14="http://schemas.microsoft.com/office/drawing/2010/main"/>
              </a:ext>
            </a:extLst>
          </a:blip>
          <a:srcRect/>
          <a:stretch>
            <a:fillRect/>
          </a:stretch>
        </p:blipFill>
        <p:spPr bwMode="auto">
          <a:xfrm>
            <a:off x="2760899" y="2650919"/>
            <a:ext cx="660354" cy="6603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 name="TextBox 3">
            <a:extLst>
              <a:ext uri="{FF2B5EF4-FFF2-40B4-BE49-F238E27FC236}">
                <a16:creationId xmlns:a16="http://schemas.microsoft.com/office/drawing/2014/main" id="{72F1AEAA-19E9-4F77-9FA8-CEC8E28A76DB}"/>
              </a:ext>
            </a:extLst>
          </p:cNvPr>
          <p:cNvSpPr txBox="1">
            <a:spLocks noChangeArrowheads="1"/>
          </p:cNvSpPr>
          <p:nvPr/>
        </p:nvSpPr>
        <p:spPr bwMode="auto">
          <a:xfrm>
            <a:off x="3599040" y="1441911"/>
            <a:ext cx="5105042" cy="6463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4200">
                <a:solidFill>
                  <a:srgbClr val="000000"/>
                </a:solidFill>
                <a:latin typeface="Gill Sans" pitchFamily="2" charset="0"/>
                <a:ea typeface="ヒラギノ角ゴ ProN W3" pitchFamily="2" charset="-128"/>
                <a:sym typeface="Gill Sans" pitchFamily="2" charset="0"/>
              </a:defRPr>
            </a:lvl1pPr>
            <a:lvl2pPr marL="742950" indent="-285750">
              <a:defRPr sz="4200">
                <a:solidFill>
                  <a:srgbClr val="000000"/>
                </a:solidFill>
                <a:latin typeface="Gill Sans" pitchFamily="2" charset="0"/>
                <a:ea typeface="ヒラギノ角ゴ ProN W3" pitchFamily="2" charset="-128"/>
                <a:sym typeface="Gill Sans" pitchFamily="2" charset="0"/>
              </a:defRPr>
            </a:lvl2pPr>
            <a:lvl3pPr marL="1143000" indent="-228600">
              <a:defRPr sz="4200">
                <a:solidFill>
                  <a:srgbClr val="000000"/>
                </a:solidFill>
                <a:latin typeface="Gill Sans" pitchFamily="2" charset="0"/>
                <a:ea typeface="ヒラギノ角ゴ ProN W3" pitchFamily="2" charset="-128"/>
                <a:sym typeface="Gill Sans" pitchFamily="2" charset="0"/>
              </a:defRPr>
            </a:lvl3pPr>
            <a:lvl4pPr marL="1600200" indent="-228600">
              <a:defRPr sz="4200">
                <a:solidFill>
                  <a:srgbClr val="000000"/>
                </a:solidFill>
                <a:latin typeface="Gill Sans" pitchFamily="2" charset="0"/>
                <a:ea typeface="ヒラギノ角ゴ ProN W3" pitchFamily="2" charset="-128"/>
                <a:sym typeface="Gill Sans" pitchFamily="2" charset="0"/>
              </a:defRPr>
            </a:lvl4pPr>
            <a:lvl5pPr marL="2057400" indent="-228600">
              <a:defRPr sz="4200">
                <a:solidFill>
                  <a:srgbClr val="000000"/>
                </a:solidFill>
                <a:latin typeface="Gill Sans" pitchFamily="2" charset="0"/>
                <a:ea typeface="ヒラギノ角ゴ ProN W3" pitchFamily="2" charset="-128"/>
                <a:sym typeface="Gill Sans" pitchFamily="2" charset="0"/>
              </a:defRPr>
            </a:lvl5pPr>
            <a:lvl6pPr marL="2514600" indent="-228600" eaLnBrk="0" fontAlgn="base" hangingPunct="0">
              <a:spcBef>
                <a:spcPct val="0"/>
              </a:spcBef>
              <a:spcAft>
                <a:spcPct val="0"/>
              </a:spcAft>
              <a:defRPr sz="4200">
                <a:solidFill>
                  <a:srgbClr val="000000"/>
                </a:solidFill>
                <a:latin typeface="Gill Sans" pitchFamily="2" charset="0"/>
                <a:ea typeface="ヒラギノ角ゴ ProN W3" pitchFamily="2" charset="-128"/>
                <a:sym typeface="Gill Sans" pitchFamily="2" charset="0"/>
              </a:defRPr>
            </a:lvl6pPr>
            <a:lvl7pPr marL="2971800" indent="-228600" eaLnBrk="0" fontAlgn="base" hangingPunct="0">
              <a:spcBef>
                <a:spcPct val="0"/>
              </a:spcBef>
              <a:spcAft>
                <a:spcPct val="0"/>
              </a:spcAft>
              <a:defRPr sz="4200">
                <a:solidFill>
                  <a:srgbClr val="000000"/>
                </a:solidFill>
                <a:latin typeface="Gill Sans" pitchFamily="2" charset="0"/>
                <a:ea typeface="ヒラギノ角ゴ ProN W3" pitchFamily="2" charset="-128"/>
                <a:sym typeface="Gill Sans" pitchFamily="2" charset="0"/>
              </a:defRPr>
            </a:lvl7pPr>
            <a:lvl8pPr marL="3429000" indent="-228600" eaLnBrk="0" fontAlgn="base" hangingPunct="0">
              <a:spcBef>
                <a:spcPct val="0"/>
              </a:spcBef>
              <a:spcAft>
                <a:spcPct val="0"/>
              </a:spcAft>
              <a:defRPr sz="4200">
                <a:solidFill>
                  <a:srgbClr val="000000"/>
                </a:solidFill>
                <a:latin typeface="Gill Sans" pitchFamily="2" charset="0"/>
                <a:ea typeface="ヒラギノ角ゴ ProN W3" pitchFamily="2" charset="-128"/>
                <a:sym typeface="Gill Sans" pitchFamily="2" charset="0"/>
              </a:defRPr>
            </a:lvl8pPr>
            <a:lvl9pPr marL="3886200" indent="-228600" eaLnBrk="0" fontAlgn="base" hangingPunct="0">
              <a:spcBef>
                <a:spcPct val="0"/>
              </a:spcBef>
              <a:spcAft>
                <a:spcPct val="0"/>
              </a:spcAft>
              <a:defRPr sz="4200">
                <a:solidFill>
                  <a:srgbClr val="000000"/>
                </a:solidFill>
                <a:latin typeface="Gill Sans" pitchFamily="2" charset="0"/>
                <a:ea typeface="ヒラギノ角ゴ ProN W3" pitchFamily="2" charset="-128"/>
                <a:sym typeface="Gill Sans" pitchFamily="2" charset="0"/>
              </a:defRPr>
            </a:lvl9pPr>
          </a:lstStyle>
          <a:p>
            <a:pPr defTabSz="914358" eaLnBrk="0" hangingPunct="0">
              <a:defRPr/>
            </a:pPr>
            <a:r>
              <a:rPr lang="en-US" altLang="en-US" sz="3600">
                <a:solidFill>
                  <a:srgbClr val="606E6F"/>
                </a:solidFill>
                <a:latin typeface="Segoe UI Light" panose="020B0502040204020203" pitchFamily="34" charset="0"/>
                <a:cs typeface="Segoe UI Light" panose="020B0502040204020203" pitchFamily="34" charset="0"/>
              </a:rPr>
              <a:t>Productive environment</a:t>
            </a:r>
          </a:p>
        </p:txBody>
      </p:sp>
      <p:sp>
        <p:nvSpPr>
          <p:cNvPr id="11" name="TextBox 3">
            <a:extLst>
              <a:ext uri="{FF2B5EF4-FFF2-40B4-BE49-F238E27FC236}">
                <a16:creationId xmlns:a16="http://schemas.microsoft.com/office/drawing/2014/main" id="{04C818FD-7B9B-4DD6-9CF9-17CEFF4DBBCA}"/>
              </a:ext>
            </a:extLst>
          </p:cNvPr>
          <p:cNvSpPr txBox="1">
            <a:spLocks noChangeArrowheads="1"/>
          </p:cNvSpPr>
          <p:nvPr/>
        </p:nvSpPr>
        <p:spPr bwMode="auto">
          <a:xfrm>
            <a:off x="3599040" y="2650920"/>
            <a:ext cx="4590304" cy="6463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4200">
                <a:solidFill>
                  <a:srgbClr val="000000"/>
                </a:solidFill>
                <a:latin typeface="Gill Sans" pitchFamily="2" charset="0"/>
                <a:ea typeface="ヒラギノ角ゴ ProN W3" pitchFamily="2" charset="-128"/>
                <a:sym typeface="Gill Sans" pitchFamily="2" charset="0"/>
              </a:defRPr>
            </a:lvl1pPr>
            <a:lvl2pPr marL="742950" indent="-285750">
              <a:defRPr sz="4200">
                <a:solidFill>
                  <a:srgbClr val="000000"/>
                </a:solidFill>
                <a:latin typeface="Gill Sans" pitchFamily="2" charset="0"/>
                <a:ea typeface="ヒラギノ角ゴ ProN W3" pitchFamily="2" charset="-128"/>
                <a:sym typeface="Gill Sans" pitchFamily="2" charset="0"/>
              </a:defRPr>
            </a:lvl2pPr>
            <a:lvl3pPr marL="1143000" indent="-228600">
              <a:defRPr sz="4200">
                <a:solidFill>
                  <a:srgbClr val="000000"/>
                </a:solidFill>
                <a:latin typeface="Gill Sans" pitchFamily="2" charset="0"/>
                <a:ea typeface="ヒラギノ角ゴ ProN W3" pitchFamily="2" charset="-128"/>
                <a:sym typeface="Gill Sans" pitchFamily="2" charset="0"/>
              </a:defRPr>
            </a:lvl3pPr>
            <a:lvl4pPr marL="1600200" indent="-228600">
              <a:defRPr sz="4200">
                <a:solidFill>
                  <a:srgbClr val="000000"/>
                </a:solidFill>
                <a:latin typeface="Gill Sans" pitchFamily="2" charset="0"/>
                <a:ea typeface="ヒラギノ角ゴ ProN W3" pitchFamily="2" charset="-128"/>
                <a:sym typeface="Gill Sans" pitchFamily="2" charset="0"/>
              </a:defRPr>
            </a:lvl4pPr>
            <a:lvl5pPr marL="2057400" indent="-228600">
              <a:defRPr sz="4200">
                <a:solidFill>
                  <a:srgbClr val="000000"/>
                </a:solidFill>
                <a:latin typeface="Gill Sans" pitchFamily="2" charset="0"/>
                <a:ea typeface="ヒラギノ角ゴ ProN W3" pitchFamily="2" charset="-128"/>
                <a:sym typeface="Gill Sans" pitchFamily="2" charset="0"/>
              </a:defRPr>
            </a:lvl5pPr>
            <a:lvl6pPr marL="2514600" indent="-228600" eaLnBrk="0" fontAlgn="base" hangingPunct="0">
              <a:spcBef>
                <a:spcPct val="0"/>
              </a:spcBef>
              <a:spcAft>
                <a:spcPct val="0"/>
              </a:spcAft>
              <a:defRPr sz="4200">
                <a:solidFill>
                  <a:srgbClr val="000000"/>
                </a:solidFill>
                <a:latin typeface="Gill Sans" pitchFamily="2" charset="0"/>
                <a:ea typeface="ヒラギノ角ゴ ProN W3" pitchFamily="2" charset="-128"/>
                <a:sym typeface="Gill Sans" pitchFamily="2" charset="0"/>
              </a:defRPr>
            </a:lvl6pPr>
            <a:lvl7pPr marL="2971800" indent="-228600" eaLnBrk="0" fontAlgn="base" hangingPunct="0">
              <a:spcBef>
                <a:spcPct val="0"/>
              </a:spcBef>
              <a:spcAft>
                <a:spcPct val="0"/>
              </a:spcAft>
              <a:defRPr sz="4200">
                <a:solidFill>
                  <a:srgbClr val="000000"/>
                </a:solidFill>
                <a:latin typeface="Gill Sans" pitchFamily="2" charset="0"/>
                <a:ea typeface="ヒラギノ角ゴ ProN W3" pitchFamily="2" charset="-128"/>
                <a:sym typeface="Gill Sans" pitchFamily="2" charset="0"/>
              </a:defRPr>
            </a:lvl7pPr>
            <a:lvl8pPr marL="3429000" indent="-228600" eaLnBrk="0" fontAlgn="base" hangingPunct="0">
              <a:spcBef>
                <a:spcPct val="0"/>
              </a:spcBef>
              <a:spcAft>
                <a:spcPct val="0"/>
              </a:spcAft>
              <a:defRPr sz="4200">
                <a:solidFill>
                  <a:srgbClr val="000000"/>
                </a:solidFill>
                <a:latin typeface="Gill Sans" pitchFamily="2" charset="0"/>
                <a:ea typeface="ヒラギノ角ゴ ProN W3" pitchFamily="2" charset="-128"/>
                <a:sym typeface="Gill Sans" pitchFamily="2" charset="0"/>
              </a:defRPr>
            </a:lvl8pPr>
            <a:lvl9pPr marL="3886200" indent="-228600" eaLnBrk="0" fontAlgn="base" hangingPunct="0">
              <a:spcBef>
                <a:spcPct val="0"/>
              </a:spcBef>
              <a:spcAft>
                <a:spcPct val="0"/>
              </a:spcAft>
              <a:defRPr sz="4200">
                <a:solidFill>
                  <a:srgbClr val="000000"/>
                </a:solidFill>
                <a:latin typeface="Gill Sans" pitchFamily="2" charset="0"/>
                <a:ea typeface="ヒラギノ角ゴ ProN W3" pitchFamily="2" charset="-128"/>
                <a:sym typeface="Gill Sans" pitchFamily="2" charset="0"/>
              </a:defRPr>
            </a:lvl9pPr>
          </a:lstStyle>
          <a:p>
            <a:pPr defTabSz="914358" eaLnBrk="0" hangingPunct="0">
              <a:defRPr/>
            </a:pPr>
            <a:r>
              <a:rPr lang="en-US" altLang="en-US" sz="3600">
                <a:solidFill>
                  <a:srgbClr val="606E6F"/>
                </a:solidFill>
                <a:latin typeface="Segoe UI Light" panose="020B0502040204020203" pitchFamily="34" charset="0"/>
                <a:cs typeface="Segoe UI Light" panose="020B0502040204020203" pitchFamily="34" charset="0"/>
              </a:rPr>
              <a:t>Maximize code reuse</a:t>
            </a:r>
          </a:p>
        </p:txBody>
      </p:sp>
      <p:sp>
        <p:nvSpPr>
          <p:cNvPr id="12" name="TextBox 3">
            <a:extLst>
              <a:ext uri="{FF2B5EF4-FFF2-40B4-BE49-F238E27FC236}">
                <a16:creationId xmlns:a16="http://schemas.microsoft.com/office/drawing/2014/main" id="{0E132BF0-CA66-426F-857E-DFEE2EF88345}"/>
              </a:ext>
            </a:extLst>
          </p:cNvPr>
          <p:cNvSpPr txBox="1">
            <a:spLocks noChangeArrowheads="1"/>
          </p:cNvSpPr>
          <p:nvPr/>
        </p:nvSpPr>
        <p:spPr bwMode="auto">
          <a:xfrm>
            <a:off x="3599040" y="3793840"/>
            <a:ext cx="7881913" cy="6463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4200">
                <a:solidFill>
                  <a:srgbClr val="000000"/>
                </a:solidFill>
                <a:latin typeface="Gill Sans" pitchFamily="2" charset="0"/>
                <a:ea typeface="ヒラギノ角ゴ ProN W3" pitchFamily="2" charset="-128"/>
                <a:sym typeface="Gill Sans" pitchFamily="2" charset="0"/>
              </a:defRPr>
            </a:lvl1pPr>
            <a:lvl2pPr marL="742950" indent="-285750">
              <a:defRPr sz="4200">
                <a:solidFill>
                  <a:srgbClr val="000000"/>
                </a:solidFill>
                <a:latin typeface="Gill Sans" pitchFamily="2" charset="0"/>
                <a:ea typeface="ヒラギノ角ゴ ProN W3" pitchFamily="2" charset="-128"/>
                <a:sym typeface="Gill Sans" pitchFamily="2" charset="0"/>
              </a:defRPr>
            </a:lvl2pPr>
            <a:lvl3pPr marL="1143000" indent="-228600">
              <a:defRPr sz="4200">
                <a:solidFill>
                  <a:srgbClr val="000000"/>
                </a:solidFill>
                <a:latin typeface="Gill Sans" pitchFamily="2" charset="0"/>
                <a:ea typeface="ヒラギノ角ゴ ProN W3" pitchFamily="2" charset="-128"/>
                <a:sym typeface="Gill Sans" pitchFamily="2" charset="0"/>
              </a:defRPr>
            </a:lvl3pPr>
            <a:lvl4pPr marL="1600200" indent="-228600">
              <a:defRPr sz="4200">
                <a:solidFill>
                  <a:srgbClr val="000000"/>
                </a:solidFill>
                <a:latin typeface="Gill Sans" pitchFamily="2" charset="0"/>
                <a:ea typeface="ヒラギノ角ゴ ProN W3" pitchFamily="2" charset="-128"/>
                <a:sym typeface="Gill Sans" pitchFamily="2" charset="0"/>
              </a:defRPr>
            </a:lvl4pPr>
            <a:lvl5pPr marL="2057400" indent="-228600">
              <a:defRPr sz="4200">
                <a:solidFill>
                  <a:srgbClr val="000000"/>
                </a:solidFill>
                <a:latin typeface="Gill Sans" pitchFamily="2" charset="0"/>
                <a:ea typeface="ヒラギノ角ゴ ProN W3" pitchFamily="2" charset="-128"/>
                <a:sym typeface="Gill Sans" pitchFamily="2" charset="0"/>
              </a:defRPr>
            </a:lvl5pPr>
            <a:lvl6pPr marL="2514600" indent="-228600" eaLnBrk="0" fontAlgn="base" hangingPunct="0">
              <a:spcBef>
                <a:spcPct val="0"/>
              </a:spcBef>
              <a:spcAft>
                <a:spcPct val="0"/>
              </a:spcAft>
              <a:defRPr sz="4200">
                <a:solidFill>
                  <a:srgbClr val="000000"/>
                </a:solidFill>
                <a:latin typeface="Gill Sans" pitchFamily="2" charset="0"/>
                <a:ea typeface="ヒラギノ角ゴ ProN W3" pitchFamily="2" charset="-128"/>
                <a:sym typeface="Gill Sans" pitchFamily="2" charset="0"/>
              </a:defRPr>
            </a:lvl6pPr>
            <a:lvl7pPr marL="2971800" indent="-228600" eaLnBrk="0" fontAlgn="base" hangingPunct="0">
              <a:spcBef>
                <a:spcPct val="0"/>
              </a:spcBef>
              <a:spcAft>
                <a:spcPct val="0"/>
              </a:spcAft>
              <a:defRPr sz="4200">
                <a:solidFill>
                  <a:srgbClr val="000000"/>
                </a:solidFill>
                <a:latin typeface="Gill Sans" pitchFamily="2" charset="0"/>
                <a:ea typeface="ヒラギノ角ゴ ProN W3" pitchFamily="2" charset="-128"/>
                <a:sym typeface="Gill Sans" pitchFamily="2" charset="0"/>
              </a:defRPr>
            </a:lvl7pPr>
            <a:lvl8pPr marL="3429000" indent="-228600" eaLnBrk="0" fontAlgn="base" hangingPunct="0">
              <a:spcBef>
                <a:spcPct val="0"/>
              </a:spcBef>
              <a:spcAft>
                <a:spcPct val="0"/>
              </a:spcAft>
              <a:defRPr sz="4200">
                <a:solidFill>
                  <a:srgbClr val="000000"/>
                </a:solidFill>
                <a:latin typeface="Gill Sans" pitchFamily="2" charset="0"/>
                <a:ea typeface="ヒラギノ角ゴ ProN W3" pitchFamily="2" charset="-128"/>
                <a:sym typeface="Gill Sans" pitchFamily="2" charset="0"/>
              </a:defRPr>
            </a:lvl8pPr>
            <a:lvl9pPr marL="3886200" indent="-228600" eaLnBrk="0" fontAlgn="base" hangingPunct="0">
              <a:spcBef>
                <a:spcPct val="0"/>
              </a:spcBef>
              <a:spcAft>
                <a:spcPct val="0"/>
              </a:spcAft>
              <a:defRPr sz="4200">
                <a:solidFill>
                  <a:srgbClr val="000000"/>
                </a:solidFill>
                <a:latin typeface="Gill Sans" pitchFamily="2" charset="0"/>
                <a:ea typeface="ヒラギノ角ゴ ProN W3" pitchFamily="2" charset="-128"/>
                <a:sym typeface="Gill Sans" pitchFamily="2" charset="0"/>
              </a:defRPr>
            </a:lvl9pPr>
          </a:lstStyle>
          <a:p>
            <a:pPr defTabSz="914358" eaLnBrk="0" hangingPunct="0">
              <a:defRPr/>
            </a:pPr>
            <a:r>
              <a:rPr lang="en-US" altLang="en-US" sz="3600">
                <a:solidFill>
                  <a:srgbClr val="606E6F"/>
                </a:solidFill>
                <a:latin typeface="Segoe UI Light" panose="020B0502040204020203" pitchFamily="34" charset="0"/>
                <a:cs typeface="Segoe UI Light" panose="020B0502040204020203" pitchFamily="34" charset="0"/>
              </a:rPr>
              <a:t>Native performance &amp; integrations</a:t>
            </a:r>
          </a:p>
        </p:txBody>
      </p:sp>
      <p:pic>
        <p:nvPicPr>
          <p:cNvPr id="13" name="Picture 3" descr="TreeCircle.png">
            <a:extLst>
              <a:ext uri="{FF2B5EF4-FFF2-40B4-BE49-F238E27FC236}">
                <a16:creationId xmlns:a16="http://schemas.microsoft.com/office/drawing/2014/main" id="{AF44816D-C9A4-4F64-B051-97821DD3AE3B}"/>
              </a:ext>
            </a:extLst>
          </p:cNvPr>
          <p:cNvPicPr>
            <a:picLocks noChangeAspect="1"/>
          </p:cNvPicPr>
          <p:nvPr/>
        </p:nvPicPr>
        <p:blipFill>
          <a:blip r:embed="rId5">
            <a:extLst>
              <a:ext uri="{28A0092B-C50C-407E-A947-70E740481C1C}">
                <a14:useLocalDpi xmlns:a14="http://schemas.microsoft.com/office/drawing/2010/main"/>
              </a:ext>
            </a:extLst>
          </a:blip>
          <a:srcRect/>
          <a:stretch>
            <a:fillRect/>
          </a:stretch>
        </p:blipFill>
        <p:spPr bwMode="auto">
          <a:xfrm>
            <a:off x="2760900" y="1430798"/>
            <a:ext cx="665116" cy="66987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9" name="TextBox 3">
            <a:extLst>
              <a:ext uri="{FF2B5EF4-FFF2-40B4-BE49-F238E27FC236}">
                <a16:creationId xmlns:a16="http://schemas.microsoft.com/office/drawing/2014/main" id="{F3A43519-325B-4A31-969F-94C939704591}"/>
              </a:ext>
            </a:extLst>
          </p:cNvPr>
          <p:cNvSpPr txBox="1">
            <a:spLocks noChangeArrowheads="1"/>
          </p:cNvSpPr>
          <p:nvPr/>
        </p:nvSpPr>
        <p:spPr bwMode="auto">
          <a:xfrm>
            <a:off x="3599040" y="4856561"/>
            <a:ext cx="5105042" cy="6463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4200">
                <a:solidFill>
                  <a:srgbClr val="000000"/>
                </a:solidFill>
                <a:latin typeface="Gill Sans" pitchFamily="2" charset="0"/>
                <a:ea typeface="ヒラギノ角ゴ ProN W3" pitchFamily="2" charset="-128"/>
                <a:sym typeface="Gill Sans" pitchFamily="2" charset="0"/>
              </a:defRPr>
            </a:lvl1pPr>
            <a:lvl2pPr marL="742950" indent="-285750">
              <a:defRPr sz="4200">
                <a:solidFill>
                  <a:srgbClr val="000000"/>
                </a:solidFill>
                <a:latin typeface="Gill Sans" pitchFamily="2" charset="0"/>
                <a:ea typeface="ヒラギノ角ゴ ProN W3" pitchFamily="2" charset="-128"/>
                <a:sym typeface="Gill Sans" pitchFamily="2" charset="0"/>
              </a:defRPr>
            </a:lvl2pPr>
            <a:lvl3pPr marL="1143000" indent="-228600">
              <a:defRPr sz="4200">
                <a:solidFill>
                  <a:srgbClr val="000000"/>
                </a:solidFill>
                <a:latin typeface="Gill Sans" pitchFamily="2" charset="0"/>
                <a:ea typeface="ヒラギノ角ゴ ProN W3" pitchFamily="2" charset="-128"/>
                <a:sym typeface="Gill Sans" pitchFamily="2" charset="0"/>
              </a:defRPr>
            </a:lvl3pPr>
            <a:lvl4pPr marL="1600200" indent="-228600">
              <a:defRPr sz="4200">
                <a:solidFill>
                  <a:srgbClr val="000000"/>
                </a:solidFill>
                <a:latin typeface="Gill Sans" pitchFamily="2" charset="0"/>
                <a:ea typeface="ヒラギノ角ゴ ProN W3" pitchFamily="2" charset="-128"/>
                <a:sym typeface="Gill Sans" pitchFamily="2" charset="0"/>
              </a:defRPr>
            </a:lvl4pPr>
            <a:lvl5pPr marL="2057400" indent="-228600">
              <a:defRPr sz="4200">
                <a:solidFill>
                  <a:srgbClr val="000000"/>
                </a:solidFill>
                <a:latin typeface="Gill Sans" pitchFamily="2" charset="0"/>
                <a:ea typeface="ヒラギノ角ゴ ProN W3" pitchFamily="2" charset="-128"/>
                <a:sym typeface="Gill Sans" pitchFamily="2" charset="0"/>
              </a:defRPr>
            </a:lvl5pPr>
            <a:lvl6pPr marL="2514600" indent="-228600" eaLnBrk="0" fontAlgn="base" hangingPunct="0">
              <a:spcBef>
                <a:spcPct val="0"/>
              </a:spcBef>
              <a:spcAft>
                <a:spcPct val="0"/>
              </a:spcAft>
              <a:defRPr sz="4200">
                <a:solidFill>
                  <a:srgbClr val="000000"/>
                </a:solidFill>
                <a:latin typeface="Gill Sans" pitchFamily="2" charset="0"/>
                <a:ea typeface="ヒラギノ角ゴ ProN W3" pitchFamily="2" charset="-128"/>
                <a:sym typeface="Gill Sans" pitchFamily="2" charset="0"/>
              </a:defRPr>
            </a:lvl6pPr>
            <a:lvl7pPr marL="2971800" indent="-228600" eaLnBrk="0" fontAlgn="base" hangingPunct="0">
              <a:spcBef>
                <a:spcPct val="0"/>
              </a:spcBef>
              <a:spcAft>
                <a:spcPct val="0"/>
              </a:spcAft>
              <a:defRPr sz="4200">
                <a:solidFill>
                  <a:srgbClr val="000000"/>
                </a:solidFill>
                <a:latin typeface="Gill Sans" pitchFamily="2" charset="0"/>
                <a:ea typeface="ヒラギノ角ゴ ProN W3" pitchFamily="2" charset="-128"/>
                <a:sym typeface="Gill Sans" pitchFamily="2" charset="0"/>
              </a:defRPr>
            </a:lvl7pPr>
            <a:lvl8pPr marL="3429000" indent="-228600" eaLnBrk="0" fontAlgn="base" hangingPunct="0">
              <a:spcBef>
                <a:spcPct val="0"/>
              </a:spcBef>
              <a:spcAft>
                <a:spcPct val="0"/>
              </a:spcAft>
              <a:defRPr sz="4200">
                <a:solidFill>
                  <a:srgbClr val="000000"/>
                </a:solidFill>
                <a:latin typeface="Gill Sans" pitchFamily="2" charset="0"/>
                <a:ea typeface="ヒラギノ角ゴ ProN W3" pitchFamily="2" charset="-128"/>
                <a:sym typeface="Gill Sans" pitchFamily="2" charset="0"/>
              </a:defRPr>
            </a:lvl8pPr>
            <a:lvl9pPr marL="3886200" indent="-228600" eaLnBrk="0" fontAlgn="base" hangingPunct="0">
              <a:spcBef>
                <a:spcPct val="0"/>
              </a:spcBef>
              <a:spcAft>
                <a:spcPct val="0"/>
              </a:spcAft>
              <a:defRPr sz="4200">
                <a:solidFill>
                  <a:srgbClr val="000000"/>
                </a:solidFill>
                <a:latin typeface="Gill Sans" pitchFamily="2" charset="0"/>
                <a:ea typeface="ヒラギノ角ゴ ProN W3" pitchFamily="2" charset="-128"/>
                <a:sym typeface="Gill Sans" pitchFamily="2" charset="0"/>
              </a:defRPr>
            </a:lvl9pPr>
          </a:lstStyle>
          <a:p>
            <a:pPr defTabSz="914358" eaLnBrk="0" hangingPunct="0">
              <a:defRPr/>
            </a:pPr>
            <a:r>
              <a:rPr lang="en-US" altLang="en-US" sz="3600">
                <a:solidFill>
                  <a:srgbClr val="606E6F"/>
                </a:solidFill>
                <a:latin typeface="Segoe UI Light" panose="020B0502040204020203" pitchFamily="34" charset="0"/>
                <a:cs typeface="Segoe UI Light" panose="020B0502040204020203" pitchFamily="34" charset="0"/>
              </a:rPr>
              <a:t>Expansive ecosystem</a:t>
            </a:r>
          </a:p>
        </p:txBody>
      </p:sp>
      <p:grpSp>
        <p:nvGrpSpPr>
          <p:cNvPr id="18" name="Group 17">
            <a:extLst>
              <a:ext uri="{FF2B5EF4-FFF2-40B4-BE49-F238E27FC236}">
                <a16:creationId xmlns:a16="http://schemas.microsoft.com/office/drawing/2014/main" id="{FA6DC1EF-D7AB-49A6-98FF-2A81AE43A111}"/>
              </a:ext>
            </a:extLst>
          </p:cNvPr>
          <p:cNvGrpSpPr/>
          <p:nvPr/>
        </p:nvGrpSpPr>
        <p:grpSpPr>
          <a:xfrm>
            <a:off x="2760900" y="4910556"/>
            <a:ext cx="665116" cy="665116"/>
            <a:chOff x="2705100" y="4866111"/>
            <a:chExt cx="665163" cy="665163"/>
          </a:xfrm>
        </p:grpSpPr>
        <p:sp>
          <p:nvSpPr>
            <p:cNvPr id="2" name="Oval 1">
              <a:extLst>
                <a:ext uri="{FF2B5EF4-FFF2-40B4-BE49-F238E27FC236}">
                  <a16:creationId xmlns:a16="http://schemas.microsoft.com/office/drawing/2014/main" id="{B45454CA-71EC-437F-8292-EE0E4F1247FD}"/>
                </a:ext>
              </a:extLst>
            </p:cNvPr>
            <p:cNvSpPr/>
            <p:nvPr/>
          </p:nvSpPr>
          <p:spPr bwMode="auto">
            <a:xfrm>
              <a:off x="2705100" y="4866111"/>
              <a:ext cx="665163" cy="665163"/>
            </a:xfrm>
            <a:prstGeom prst="ellipse">
              <a:avLst/>
            </a:prstGeom>
            <a:solidFill>
              <a:srgbClr val="2C3E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67" tIns="146294" rIns="182867" bIns="146294" numCol="1" spcCol="0" rtlCol="0" fromWordArt="0" anchor="t" anchorCtr="0" forceAA="0" compatLnSpc="1">
              <a:prstTxWarp prst="textNoShape">
                <a:avLst/>
              </a:prstTxWarp>
              <a:noAutofit/>
            </a:bodyPr>
            <a:lstStyle/>
            <a:p>
              <a:pPr algn="ctr" defTabSz="932429"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7" name="Picture 16" descr="Hierarchy">
              <a:extLst>
                <a:ext uri="{FF2B5EF4-FFF2-40B4-BE49-F238E27FC236}">
                  <a16:creationId xmlns:a16="http://schemas.microsoft.com/office/drawing/2014/main" id="{12620B73-6675-40DE-9845-5FD079EDCA6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760664" y="4896550"/>
              <a:ext cx="553430" cy="553430"/>
            </a:xfrm>
            <a:prstGeom prst="rect">
              <a:avLst/>
            </a:prstGeom>
          </p:spPr>
        </p:pic>
      </p:grpSp>
    </p:spTree>
    <p:extLst>
      <p:ext uri="{BB962C8B-B14F-4D97-AF65-F5344CB8AC3E}">
        <p14:creationId xmlns:p14="http://schemas.microsoft.com/office/powerpoint/2010/main" val="2357009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par>
                          <p:cTn id="18" fill="hold">
                            <p:stCondLst>
                              <p:cond delay="1000"/>
                            </p:stCondLst>
                            <p:childTnLst>
                              <p:par>
                                <p:cTn id="19" presetID="1" presetClass="entr" presetSubtype="0" fill="hold" nodeType="after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par>
                          <p:cTn id="23" fill="hold">
                            <p:stCondLst>
                              <p:cond delay="1000"/>
                            </p:stCondLst>
                            <p:childTnLst>
                              <p:par>
                                <p:cTn id="24" presetID="10" presetClass="entr" presetSubtype="0" fill="hold" grpId="0" nodeType="afterEffect">
                                  <p:stCondLst>
                                    <p:cond delay="50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par>
                                <p:cTn id="27" presetID="10" presetClass="entr" presetSubtype="0" fill="hold" nodeType="withEffect">
                                  <p:stCondLst>
                                    <p:cond delay="500"/>
                                  </p:stCondLst>
                                  <p:childTnLst>
                                    <p:set>
                                      <p:cBhvr>
                                        <p:cTn id="28" dur="1" fill="hold">
                                          <p:stCondLst>
                                            <p:cond delay="0"/>
                                          </p:stCondLst>
                                        </p:cTn>
                                        <p:tgtEl>
                                          <p:spTgt spid="18"/>
                                        </p:tgtEl>
                                        <p:attrNameLst>
                                          <p:attrName>style.visibility</p:attrName>
                                        </p:attrNameLst>
                                      </p:cBhvr>
                                      <p:to>
                                        <p:strVal val="visible"/>
                                      </p:to>
                                    </p:set>
                                    <p:animEffect transition="in" filter="fade">
                                      <p:cBhvr>
                                        <p:cTn id="29"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9" grpId="0"/>
    </p:bldLst>
  </p:timing>
</p:sld>
</file>

<file path=ppt/theme/theme1.xml><?xml version="1.0" encoding="utf-8"?>
<a:theme xmlns:a="http://schemas.openxmlformats.org/drawingml/2006/main" name="5-30629_Build_Template_WHI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7B5DF659-5422-4FE0-B774-F31BE53950C5}" vid="{E3F4DD5B-E91A-4E2E-A066-DD68F9821E36}"/>
    </a:ext>
  </a:extLst>
</a:theme>
</file>

<file path=ppt/theme/theme2.xml><?xml version="1.0" encoding="utf-8"?>
<a:theme xmlns:a="http://schemas.openxmlformats.org/drawingml/2006/main" name="5_Office Theme">
  <a:themeElements>
    <a:clrScheme name="Custom 2">
      <a:dk1>
        <a:srgbClr val="3A20A0"/>
      </a:dk1>
      <a:lt1>
        <a:srgbClr val="FFFFFF"/>
      </a:lt1>
      <a:dk2>
        <a:srgbClr val="333333"/>
      </a:dk2>
      <a:lt2>
        <a:srgbClr val="FFFFFF"/>
      </a:lt2>
      <a:accent1>
        <a:srgbClr val="4424B5"/>
      </a:accent1>
      <a:accent2>
        <a:srgbClr val="DED7F7"/>
      </a:accent2>
      <a:accent3>
        <a:srgbClr val="2B0A98"/>
      </a:accent3>
      <a:accent4>
        <a:srgbClr val="F7B548"/>
      </a:accent4>
      <a:accent5>
        <a:srgbClr val="28C2D1"/>
      </a:accent5>
      <a:accent6>
        <a:srgbClr val="3E8EED"/>
      </a:accent6>
      <a:hlink>
        <a:srgbClr val="502BD3"/>
      </a:hlink>
      <a:folHlink>
        <a:srgbClr val="5F218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0</TotalTime>
  <Words>1065</Words>
  <Application>Microsoft Office PowerPoint</Application>
  <PresentationFormat>Widescreen</PresentationFormat>
  <Paragraphs>339</Paragraphs>
  <Slides>32</Slides>
  <Notes>18</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32</vt:i4>
      </vt:variant>
    </vt:vector>
  </HeadingPairs>
  <TitlesOfParts>
    <vt:vector size="44" baseType="lpstr">
      <vt:lpstr>Arial</vt:lpstr>
      <vt:lpstr>Avenir LT Pro 45 Book</vt:lpstr>
      <vt:lpstr>Calibri</vt:lpstr>
      <vt:lpstr>Calibri Light</vt:lpstr>
      <vt:lpstr>Consolas</vt:lpstr>
      <vt:lpstr>Open Sans</vt:lpstr>
      <vt:lpstr>Segoe UI</vt:lpstr>
      <vt:lpstr>Segoe UI Light</vt:lpstr>
      <vt:lpstr>Segoe UI Semibold</vt:lpstr>
      <vt:lpstr>Segoe UI Semilight</vt:lpstr>
      <vt:lpstr>5-30629_Build_Template_WHITE</vt:lpstr>
      <vt:lpstr>5_Office Theme</vt:lpstr>
      <vt:lpstr>Introduction to .NET MAUI</vt:lpstr>
      <vt:lpstr>Agenda</vt:lpstr>
      <vt:lpstr>Machine Setup</vt:lpstr>
      <vt:lpstr>Code &amp; Walkthrough  aka.ms/maui-workshop</vt:lpstr>
      <vt:lpstr>PowerPoint Presentation</vt:lpstr>
      <vt:lpstr>PowerPoint Presentation</vt:lpstr>
      <vt:lpstr>PowerPoint Presentation</vt:lpstr>
      <vt:lpstr>PowerPoint Presentation</vt:lpstr>
      <vt:lpstr>PowerPoint Presentation</vt:lpstr>
      <vt:lpstr>.NET MAUI App Architecture</vt:lpstr>
      <vt:lpstr>PowerPoint Presentation</vt:lpstr>
      <vt:lpstr>Cross-Platform UI</vt:lpstr>
      <vt:lpstr>PowerPoint Presentation</vt:lpstr>
      <vt:lpstr>Controls</vt:lpstr>
      <vt:lpstr>Layouts</vt:lpstr>
      <vt:lpstr>Platform API Access</vt:lpstr>
      <vt:lpstr>iOS</vt:lpstr>
      <vt:lpstr>Android</vt:lpstr>
      <vt:lpstr>Maui.Essentials</vt:lpstr>
      <vt:lpstr>Geolocation Example</vt:lpstr>
      <vt:lpstr>Geolocation Example</vt:lpstr>
      <vt:lpstr>Performance</vt:lpstr>
      <vt:lpstr>Built on trusted technology</vt:lpstr>
      <vt:lpstr>Full App Platform</vt:lpstr>
      <vt:lpstr>.NET MAUI Ecosystem</vt:lpstr>
      <vt:lpstr>PowerPoint Presentation</vt:lpstr>
      <vt:lpstr>PowerPoint Presentation</vt:lpstr>
      <vt:lpstr>PowerPoint Presentation</vt:lpstr>
      <vt:lpstr>.NET MAUI</vt:lpstr>
      <vt:lpstr>Blazor Hybrid apps with .NET MAUI</vt:lpstr>
      <vt:lpstr>Your platform for building anything</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2019-11-05T15:50:01Z</dcterms:created>
  <dcterms:modified xsi:type="dcterms:W3CDTF">2022-03-29T20:56:35Z</dcterms:modified>
</cp:coreProperties>
</file>